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sldIdLst>
    <p:sldId id="256" r:id="rId5"/>
    <p:sldId id="257" r:id="rId6"/>
    <p:sldId id="267" r:id="rId7"/>
    <p:sldId id="268" r:id="rId8"/>
    <p:sldId id="262" r:id="rId9"/>
    <p:sldId id="265" r:id="rId10"/>
    <p:sldId id="270" r:id="rId11"/>
    <p:sldId id="260" r:id="rId12"/>
    <p:sldId id="263" r:id="rId13"/>
    <p:sldId id="269" r:id="rId14"/>
  </p:sldIdLst>
  <p:sldSz cx="16257588"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181F"/>
    <a:srgbClr val="FDB913"/>
    <a:srgbClr val="902229"/>
    <a:srgbClr val="F6BF35"/>
    <a:srgbClr val="8E8F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15"/>
    <p:restoredTop sz="94681"/>
  </p:normalViewPr>
  <p:slideViewPr>
    <p:cSldViewPr snapToGrid="0">
      <p:cViewPr varScale="1">
        <p:scale>
          <a:sx n="81" d="100"/>
          <a:sy n="81" d="100"/>
        </p:scale>
        <p:origin x="594" y="84"/>
      </p:cViewPr>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F80BE-36BD-8B4F-96BF-6B1EFB3460F8}" type="datetimeFigureOut">
              <a:rPr lang="en-US" smtClean="0"/>
              <a:t>5/5/2026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4C501-A2DF-DF4E-811C-853A2BD6C4A0}" type="slidenum">
              <a:rPr lang="en-US" smtClean="0"/>
              <a:t>‹#›</a:t>
            </a:fld>
            <a:endParaRPr lang="en-US"/>
          </a:p>
        </p:txBody>
      </p:sp>
    </p:spTree>
    <p:extLst>
      <p:ext uri="{BB962C8B-B14F-4D97-AF65-F5344CB8AC3E}">
        <p14:creationId xmlns:p14="http://schemas.microsoft.com/office/powerpoint/2010/main" val="2779211922"/>
      </p:ext>
    </p:extLst>
  </p:cSld>
  <p:clrMap bg1="lt1" tx1="dk1" bg2="lt2" tx2="dk2" accent1="accent1" accent2="accent2" accent3="accent3" accent4="accent4" accent5="accent5" accent6="accent6" hlink="hlink" folHlink="folHlink"/>
  <p:notesStyle>
    <a:lvl1pPr marL="0" algn="l" defTabSz="1219261" rtl="0" eaLnBrk="1" latinLnBrk="0" hangingPunct="1">
      <a:defRPr sz="1600" kern="1200">
        <a:solidFill>
          <a:schemeClr val="tx1"/>
        </a:solidFill>
        <a:latin typeface="+mn-lt"/>
        <a:ea typeface="+mn-ea"/>
        <a:cs typeface="+mn-cs"/>
      </a:defRPr>
    </a:lvl1pPr>
    <a:lvl2pPr marL="609630" algn="l" defTabSz="1219261" rtl="0" eaLnBrk="1" latinLnBrk="0" hangingPunct="1">
      <a:defRPr sz="1600" kern="1200">
        <a:solidFill>
          <a:schemeClr val="tx1"/>
        </a:solidFill>
        <a:latin typeface="+mn-lt"/>
        <a:ea typeface="+mn-ea"/>
        <a:cs typeface="+mn-cs"/>
      </a:defRPr>
    </a:lvl2pPr>
    <a:lvl3pPr marL="1219261" algn="l" defTabSz="1219261" rtl="0" eaLnBrk="1" latinLnBrk="0" hangingPunct="1">
      <a:defRPr sz="1600" kern="1200">
        <a:solidFill>
          <a:schemeClr val="tx1"/>
        </a:solidFill>
        <a:latin typeface="+mn-lt"/>
        <a:ea typeface="+mn-ea"/>
        <a:cs typeface="+mn-cs"/>
      </a:defRPr>
    </a:lvl3pPr>
    <a:lvl4pPr marL="1828891" algn="l" defTabSz="1219261" rtl="0" eaLnBrk="1" latinLnBrk="0" hangingPunct="1">
      <a:defRPr sz="1600" kern="1200">
        <a:solidFill>
          <a:schemeClr val="tx1"/>
        </a:solidFill>
        <a:latin typeface="+mn-lt"/>
        <a:ea typeface="+mn-ea"/>
        <a:cs typeface="+mn-cs"/>
      </a:defRPr>
    </a:lvl4pPr>
    <a:lvl5pPr marL="2438522" algn="l" defTabSz="1219261" rtl="0" eaLnBrk="1" latinLnBrk="0" hangingPunct="1">
      <a:defRPr sz="1600" kern="1200">
        <a:solidFill>
          <a:schemeClr val="tx1"/>
        </a:solidFill>
        <a:latin typeface="+mn-lt"/>
        <a:ea typeface="+mn-ea"/>
        <a:cs typeface="+mn-cs"/>
      </a:defRPr>
    </a:lvl5pPr>
    <a:lvl6pPr marL="3048152" algn="l" defTabSz="1219261" rtl="0" eaLnBrk="1" latinLnBrk="0" hangingPunct="1">
      <a:defRPr sz="1600" kern="1200">
        <a:solidFill>
          <a:schemeClr val="tx1"/>
        </a:solidFill>
        <a:latin typeface="+mn-lt"/>
        <a:ea typeface="+mn-ea"/>
        <a:cs typeface="+mn-cs"/>
      </a:defRPr>
    </a:lvl6pPr>
    <a:lvl7pPr marL="3657783" algn="l" defTabSz="1219261" rtl="0" eaLnBrk="1" latinLnBrk="0" hangingPunct="1">
      <a:defRPr sz="1600" kern="1200">
        <a:solidFill>
          <a:schemeClr val="tx1"/>
        </a:solidFill>
        <a:latin typeface="+mn-lt"/>
        <a:ea typeface="+mn-ea"/>
        <a:cs typeface="+mn-cs"/>
      </a:defRPr>
    </a:lvl7pPr>
    <a:lvl8pPr marL="4267413" algn="l" defTabSz="1219261" rtl="0" eaLnBrk="1" latinLnBrk="0" hangingPunct="1">
      <a:defRPr sz="1600" kern="1200">
        <a:solidFill>
          <a:schemeClr val="tx1"/>
        </a:solidFill>
        <a:latin typeface="+mn-lt"/>
        <a:ea typeface="+mn-ea"/>
        <a:cs typeface="+mn-cs"/>
      </a:defRPr>
    </a:lvl8pPr>
    <a:lvl9pPr marL="4877044" algn="l" defTabSz="1219261"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64C501-A2DF-DF4E-811C-853A2BD6C4A0}" type="slidenum">
              <a:rPr lang="en-US" smtClean="0"/>
              <a:t>1</a:t>
            </a:fld>
            <a:endParaRPr lang="en-US"/>
          </a:p>
        </p:txBody>
      </p:sp>
    </p:spTree>
    <p:extLst>
      <p:ext uri="{BB962C8B-B14F-4D97-AF65-F5344CB8AC3E}">
        <p14:creationId xmlns:p14="http://schemas.microsoft.com/office/powerpoint/2010/main" val="2461216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32199" y="1496484"/>
            <a:ext cx="12193191" cy="3183467"/>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2032199" y="4802717"/>
            <a:ext cx="12193191"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29FD85-4CD7-B94B-9C37-0035757ACA1B}"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1839220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9FD85-4CD7-B94B-9C37-0035757ACA1B}"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2820472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34337" y="486834"/>
            <a:ext cx="3505542"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7709" y="486834"/>
            <a:ext cx="10313407"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9FD85-4CD7-B94B-9C37-0035757ACA1B}"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3373425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9FD85-4CD7-B94B-9C37-0035757ACA1B}"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3908559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9242" y="2279652"/>
            <a:ext cx="14022170" cy="3803649"/>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1109242" y="6119285"/>
            <a:ext cx="14022170" cy="200024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29FD85-4CD7-B94B-9C37-0035757ACA1B}"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23965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17709" y="2434167"/>
            <a:ext cx="6909475"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230404" y="2434167"/>
            <a:ext cx="6909475"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29FD85-4CD7-B94B-9C37-0035757ACA1B}"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664153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19827" y="486834"/>
            <a:ext cx="1402217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19827" y="2241551"/>
            <a:ext cx="6877721"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1119827" y="3340100"/>
            <a:ext cx="6877721"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230404" y="2241551"/>
            <a:ext cx="691159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8230404" y="3340100"/>
            <a:ext cx="691159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29FD85-4CD7-B94B-9C37-0035757ACA1B}" type="datetimeFigureOut">
              <a:rPr lang="en-US" smtClean="0"/>
              <a:t>5/5/2026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279324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29FD85-4CD7-B94B-9C37-0035757ACA1B}" type="datetimeFigureOut">
              <a:rPr lang="en-US" smtClean="0"/>
              <a:t>5/5/2026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3566859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9FD85-4CD7-B94B-9C37-0035757ACA1B}" type="datetimeFigureOut">
              <a:rPr lang="en-US" smtClean="0"/>
              <a:t>5/5/2026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215550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827" y="609600"/>
            <a:ext cx="5243495" cy="2133600"/>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6911592" y="1316567"/>
            <a:ext cx="8230404"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9827" y="2743200"/>
            <a:ext cx="5243495"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F029FD85-4CD7-B94B-9C37-0035757ACA1B}"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1394091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827" y="609600"/>
            <a:ext cx="5243495" cy="2133600"/>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6911592" y="1316567"/>
            <a:ext cx="8230404"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1119827" y="2743200"/>
            <a:ext cx="5243495"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F029FD85-4CD7-B94B-9C37-0035757ACA1B}"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879-24BD-EF4E-8AFC-D367C5A4724A}" type="slidenum">
              <a:rPr lang="en-US" smtClean="0"/>
              <a:t>‹#›</a:t>
            </a:fld>
            <a:endParaRPr lang="en-US"/>
          </a:p>
        </p:txBody>
      </p:sp>
    </p:spTree>
    <p:extLst>
      <p:ext uri="{BB962C8B-B14F-4D97-AF65-F5344CB8AC3E}">
        <p14:creationId xmlns:p14="http://schemas.microsoft.com/office/powerpoint/2010/main" val="144124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7709" y="486834"/>
            <a:ext cx="1402217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7709" y="2434167"/>
            <a:ext cx="1402217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17709" y="8475134"/>
            <a:ext cx="3657957" cy="486833"/>
          </a:xfrm>
          <a:prstGeom prst="rect">
            <a:avLst/>
          </a:prstGeom>
        </p:spPr>
        <p:txBody>
          <a:bodyPr vert="horz" lIns="91440" tIns="45720" rIns="91440" bIns="45720" rtlCol="0" anchor="ctr"/>
          <a:lstStyle>
            <a:lvl1pPr algn="l">
              <a:defRPr sz="1600">
                <a:solidFill>
                  <a:schemeClr val="tx1">
                    <a:tint val="82000"/>
                  </a:schemeClr>
                </a:solidFill>
              </a:defRPr>
            </a:lvl1pPr>
          </a:lstStyle>
          <a:p>
            <a:fld id="{F029FD85-4CD7-B94B-9C37-0035757ACA1B}" type="datetimeFigureOut">
              <a:rPr lang="en-US" smtClean="0"/>
              <a:t>5/5/2026</a:t>
            </a:fld>
            <a:endParaRPr lang="en-US"/>
          </a:p>
        </p:txBody>
      </p:sp>
      <p:sp>
        <p:nvSpPr>
          <p:cNvPr id="5" name="Footer Placeholder 4"/>
          <p:cNvSpPr>
            <a:spLocks noGrp="1"/>
          </p:cNvSpPr>
          <p:nvPr>
            <p:ph type="ftr" sz="quarter" idx="3"/>
          </p:nvPr>
        </p:nvSpPr>
        <p:spPr>
          <a:xfrm>
            <a:off x="5385326" y="8475134"/>
            <a:ext cx="5486936" cy="486833"/>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1481922" y="8475134"/>
            <a:ext cx="3657957" cy="486833"/>
          </a:xfrm>
          <a:prstGeom prst="rect">
            <a:avLst/>
          </a:prstGeom>
        </p:spPr>
        <p:txBody>
          <a:bodyPr vert="horz" lIns="91440" tIns="45720" rIns="91440" bIns="45720" rtlCol="0" anchor="ctr"/>
          <a:lstStyle>
            <a:lvl1pPr algn="r">
              <a:defRPr sz="1600">
                <a:solidFill>
                  <a:schemeClr val="tx1">
                    <a:tint val="82000"/>
                  </a:schemeClr>
                </a:solidFill>
              </a:defRPr>
            </a:lvl1pPr>
          </a:lstStyle>
          <a:p>
            <a:fld id="{26625879-24BD-EF4E-8AFC-D367C5A4724A}" type="slidenum">
              <a:rPr lang="en-US" smtClean="0"/>
              <a:t>‹#›</a:t>
            </a:fld>
            <a:endParaRPr lang="en-US"/>
          </a:p>
        </p:txBody>
      </p:sp>
    </p:spTree>
    <p:extLst>
      <p:ext uri="{BB962C8B-B14F-4D97-AF65-F5344CB8AC3E}">
        <p14:creationId xmlns:p14="http://schemas.microsoft.com/office/powerpoint/2010/main" val="1959967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ollegeofthedesert.edu/students/dsps/checklist-for-new.ph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6ADAAFD-D063-D7CE-5D55-60264ABA71F4}"/>
              </a:ext>
              <a:ext uri="{C183D7F6-B498-43B3-948B-1728B52AA6E4}">
                <adec:decorative xmlns:adec="http://schemas.microsoft.com/office/drawing/2017/decorative" val="1"/>
              </a:ext>
            </a:extLst>
          </p:cNvPr>
          <p:cNvSpPr/>
          <p:nvPr/>
        </p:nvSpPr>
        <p:spPr>
          <a:xfrm>
            <a:off x="-3808" y="0"/>
            <a:ext cx="16257588" cy="1894434"/>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A aerial view of Palm Desert campus.">
            <a:extLst>
              <a:ext uri="{FF2B5EF4-FFF2-40B4-BE49-F238E27FC236}">
                <a16:creationId xmlns:a16="http://schemas.microsoft.com/office/drawing/2014/main" id="{DFFC260D-0BED-F1E2-FF0B-6B35B4945055}"/>
              </a:ext>
            </a:extLst>
          </p:cNvPr>
          <p:cNvPicPr>
            <a:picLocks noChangeAspect="1"/>
          </p:cNvPicPr>
          <p:nvPr/>
        </p:nvPicPr>
        <p:blipFill>
          <a:blip r:embed="rId3" cstate="email">
            <a:extLst>
              <a:ext uri="{28A0092B-C50C-407E-A947-70E740481C1C}">
                <a14:useLocalDpi xmlns:a14="http://schemas.microsoft.com/office/drawing/2010/main"/>
              </a:ext>
            </a:extLst>
          </a:blip>
          <a:srcRect l="-62" r="-62"/>
          <a:stretch>
            <a:fillRect/>
          </a:stretch>
        </p:blipFill>
        <p:spPr>
          <a:xfrm>
            <a:off x="0" y="1894434"/>
            <a:ext cx="16276320" cy="5360040"/>
          </a:xfrm>
          <a:prstGeom prst="rect">
            <a:avLst/>
          </a:prstGeom>
        </p:spPr>
      </p:pic>
      <p:sp>
        <p:nvSpPr>
          <p:cNvPr id="2" name="Title 1">
            <a:extLst>
              <a:ext uri="{FF2B5EF4-FFF2-40B4-BE49-F238E27FC236}">
                <a16:creationId xmlns:a16="http://schemas.microsoft.com/office/drawing/2014/main" id="{6786729A-B6C2-E853-8AF9-8C1E1A702EB3}"/>
              </a:ext>
            </a:extLst>
          </p:cNvPr>
          <p:cNvSpPr>
            <a:spLocks noGrp="1"/>
          </p:cNvSpPr>
          <p:nvPr>
            <p:ph type="ctrTitle"/>
          </p:nvPr>
        </p:nvSpPr>
        <p:spPr>
          <a:xfrm>
            <a:off x="2032198" y="2731325"/>
            <a:ext cx="12193191" cy="2194544"/>
          </a:xfrm>
        </p:spPr>
        <p:txBody>
          <a:bodyPr>
            <a:normAutofit/>
          </a:bodyPr>
          <a:lstStyle/>
          <a:p>
            <a:r>
              <a:rPr lang="en-US" b="1" dirty="0">
                <a:solidFill>
                  <a:schemeClr val="bg1"/>
                </a:solidFill>
                <a:effectLst>
                  <a:outerShdw blurRad="50800" dist="50800" dir="2673023" sx="99508" sy="99508" algn="ctr" rotWithShape="0">
                    <a:schemeClr val="tx1">
                      <a:lumMod val="50000"/>
                      <a:lumOff val="50000"/>
                      <a:alpha val="90069"/>
                    </a:schemeClr>
                  </a:outerShdw>
                </a:effectLst>
                <a:latin typeface="Myriad Pro" panose="020B0503030403020204" pitchFamily="34" charset="0"/>
              </a:rPr>
              <a:t>Dual Enrollment Success</a:t>
            </a:r>
          </a:p>
        </p:txBody>
      </p:sp>
      <p:sp>
        <p:nvSpPr>
          <p:cNvPr id="3" name="Subtitle 2">
            <a:extLst>
              <a:ext uri="{FF2B5EF4-FFF2-40B4-BE49-F238E27FC236}">
                <a16:creationId xmlns:a16="http://schemas.microsoft.com/office/drawing/2014/main" id="{62FB9243-9CEF-7BB3-D2C8-9E834D275A8A}"/>
              </a:ext>
            </a:extLst>
          </p:cNvPr>
          <p:cNvSpPr>
            <a:spLocks noGrp="1"/>
          </p:cNvSpPr>
          <p:nvPr>
            <p:ph type="subTitle" idx="1"/>
          </p:nvPr>
        </p:nvSpPr>
        <p:spPr>
          <a:xfrm>
            <a:off x="2032198" y="4868719"/>
            <a:ext cx="12193191" cy="1132031"/>
          </a:xfrm>
        </p:spPr>
        <p:txBody>
          <a:bodyPr/>
          <a:lstStyle/>
          <a:p>
            <a:r>
              <a:rPr lang="en-US" b="1" dirty="0">
                <a:solidFill>
                  <a:schemeClr val="bg1"/>
                </a:solidFill>
                <a:latin typeface="Myriad Pro Light" panose="020B0403030403020204" pitchFamily="34" charset="0"/>
              </a:rPr>
              <a:t>Disabled Students Programs and Services</a:t>
            </a:r>
          </a:p>
        </p:txBody>
      </p:sp>
      <p:sp>
        <p:nvSpPr>
          <p:cNvPr id="12" name="Rectangle 11">
            <a:extLst>
              <a:ext uri="{FF2B5EF4-FFF2-40B4-BE49-F238E27FC236}">
                <a16:creationId xmlns:a16="http://schemas.microsoft.com/office/drawing/2014/main" id="{8C8038DB-6844-52A0-568F-CBB2F858733E}"/>
              </a:ext>
              <a:ext uri="{C183D7F6-B498-43B3-948B-1728B52AA6E4}">
                <adec:decorative xmlns:adec="http://schemas.microsoft.com/office/drawing/2017/decorative" val="1"/>
              </a:ext>
            </a:extLst>
          </p:cNvPr>
          <p:cNvSpPr/>
          <p:nvPr/>
        </p:nvSpPr>
        <p:spPr>
          <a:xfrm>
            <a:off x="-3808" y="7249566"/>
            <a:ext cx="16257588" cy="1894434"/>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2210A99-F8CB-2FBA-9627-2BA75BBD6AE1}"/>
              </a:ext>
              <a:ext uri="{C183D7F6-B498-43B3-948B-1728B52AA6E4}">
                <adec:decorative xmlns:adec="http://schemas.microsoft.com/office/drawing/2017/decorative" val="1"/>
              </a:ext>
            </a:extLst>
          </p:cNvPr>
          <p:cNvSpPr/>
          <p:nvPr/>
        </p:nvSpPr>
        <p:spPr>
          <a:xfrm>
            <a:off x="2913681" y="1783485"/>
            <a:ext cx="10422611" cy="221899"/>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3561BF6-9F63-2DAF-CA71-0CA0C327309F}"/>
              </a:ext>
              <a:ext uri="{C183D7F6-B498-43B3-948B-1728B52AA6E4}">
                <adec:decorative xmlns:adec="http://schemas.microsoft.com/office/drawing/2017/decorative" val="1"/>
              </a:ext>
            </a:extLst>
          </p:cNvPr>
          <p:cNvSpPr/>
          <p:nvPr/>
        </p:nvSpPr>
        <p:spPr>
          <a:xfrm>
            <a:off x="2913681" y="7138616"/>
            <a:ext cx="10422611" cy="221899"/>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descr="May 1, 2026&#10;">
            <a:extLst>
              <a:ext uri="{FF2B5EF4-FFF2-40B4-BE49-F238E27FC236}">
                <a16:creationId xmlns:a16="http://schemas.microsoft.com/office/drawing/2014/main" id="{152F6F05-76F2-7364-7C4C-E226E78138F7}"/>
              </a:ext>
              <a:ext uri="{C183D7F6-B498-43B3-948B-1728B52AA6E4}">
                <adec:decorative xmlns:adec="http://schemas.microsoft.com/office/drawing/2017/decorative" val="0"/>
              </a:ext>
            </a:extLst>
          </p:cNvPr>
          <p:cNvGrpSpPr/>
          <p:nvPr/>
        </p:nvGrpSpPr>
        <p:grpSpPr>
          <a:xfrm rot="10800000">
            <a:off x="5922570" y="7533566"/>
            <a:ext cx="4290673" cy="1149416"/>
            <a:chOff x="-3399934" y="1804569"/>
            <a:chExt cx="9561046" cy="4693225"/>
          </a:xfrm>
        </p:grpSpPr>
        <p:sp>
          <p:nvSpPr>
            <p:cNvPr id="6" name="Rectangle 5">
              <a:extLst>
                <a:ext uri="{FF2B5EF4-FFF2-40B4-BE49-F238E27FC236}">
                  <a16:creationId xmlns:a16="http://schemas.microsoft.com/office/drawing/2014/main" id="{2D014EC3-739F-D33A-3213-03BB6C30BABA}"/>
                </a:ext>
              </a:extLst>
            </p:cNvPr>
            <p:cNvSpPr/>
            <p:nvPr/>
          </p:nvSpPr>
          <p:spPr>
            <a:xfrm>
              <a:off x="-3399934" y="1804569"/>
              <a:ext cx="9561046" cy="366181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7" name="Triangle 6">
              <a:extLst>
                <a:ext uri="{FF2B5EF4-FFF2-40B4-BE49-F238E27FC236}">
                  <a16:creationId xmlns:a16="http://schemas.microsoft.com/office/drawing/2014/main" id="{6812B4CD-657D-AEE5-FDFD-2BE481EA948E}"/>
                </a:ext>
              </a:extLst>
            </p:cNvPr>
            <p:cNvSpPr/>
            <p:nvPr/>
          </p:nvSpPr>
          <p:spPr>
            <a:xfrm rot="10800000">
              <a:off x="864404" y="5466381"/>
              <a:ext cx="1032369" cy="1031413"/>
            </a:xfrm>
            <a:prstGeom prst="triangle">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sp>
        <p:nvSpPr>
          <p:cNvPr id="4" name="Subtitle 2">
            <a:extLst>
              <a:ext uri="{FF2B5EF4-FFF2-40B4-BE49-F238E27FC236}">
                <a16:creationId xmlns:a16="http://schemas.microsoft.com/office/drawing/2014/main" id="{0B7FCDC9-D4BB-39F4-A4A7-C12DA7E302EB}"/>
              </a:ext>
            </a:extLst>
          </p:cNvPr>
          <p:cNvSpPr txBox="1">
            <a:spLocks/>
          </p:cNvSpPr>
          <p:nvPr/>
        </p:nvSpPr>
        <p:spPr>
          <a:xfrm>
            <a:off x="5758915" y="7983958"/>
            <a:ext cx="4617984" cy="615295"/>
          </a:xfrm>
          <a:prstGeom prst="rect">
            <a:avLst/>
          </a:prstGeom>
        </p:spPr>
        <p:txBody>
          <a:bodyPr vert="horz" lIns="91440" tIns="45720" rIns="91440" bIns="45720" rtlCol="0">
            <a:normAutofit/>
          </a:bodyPr>
          <a:lstStyle>
            <a:lvl1pPr marL="0" indent="0" algn="ctr" defTabSz="1219170" rtl="0" eaLnBrk="1" latinLnBrk="0" hangingPunct="1">
              <a:lnSpc>
                <a:spcPct val="90000"/>
              </a:lnSpc>
              <a:spcBef>
                <a:spcPts val="1333"/>
              </a:spcBef>
              <a:buFont typeface="Arial" panose="020B0604020202020204" pitchFamily="34" charset="0"/>
              <a:buNone/>
              <a:defRPr sz="3200" kern="1200">
                <a:solidFill>
                  <a:schemeClr val="tx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3pPr>
            <a:lvl4pPr marL="182875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5pPr>
            <a:lvl6pPr marL="304792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6pPr>
            <a:lvl7pPr marL="365750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7pPr>
            <a:lvl8pPr marL="4267093"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8pPr>
            <a:lvl9pPr marL="4876678"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9pPr>
          </a:lstStyle>
          <a:p>
            <a:r>
              <a:rPr lang="en-US" b="1" dirty="0">
                <a:solidFill>
                  <a:srgbClr val="D0181F"/>
                </a:solidFill>
                <a:latin typeface="Myriad Pro Light" panose="020B0403030403020204" pitchFamily="34" charset="0"/>
              </a:rPr>
              <a:t>May 1, 2026</a:t>
            </a:r>
          </a:p>
        </p:txBody>
      </p:sp>
      <p:pic>
        <p:nvPicPr>
          <p:cNvPr id="8" name="Picture 7" descr="College of the Desert Logo">
            <a:extLst>
              <a:ext uri="{FF2B5EF4-FFF2-40B4-BE49-F238E27FC236}">
                <a16:creationId xmlns:a16="http://schemas.microsoft.com/office/drawing/2014/main" id="{8C5DE20B-21CB-EED2-B97C-65E0AC89124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460593" y="497593"/>
            <a:ext cx="3322206" cy="799578"/>
          </a:xfrm>
          <a:prstGeom prst="rect">
            <a:avLst/>
          </a:prstGeom>
        </p:spPr>
      </p:pic>
    </p:spTree>
    <p:extLst>
      <p:ext uri="{BB962C8B-B14F-4D97-AF65-F5344CB8AC3E}">
        <p14:creationId xmlns:p14="http://schemas.microsoft.com/office/powerpoint/2010/main" val="13515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D8E27-1FD6-4596-9F34-968432A107E4}"/>
              </a:ext>
            </a:extLst>
          </p:cNvPr>
          <p:cNvSpPr>
            <a:spLocks noGrp="1"/>
          </p:cNvSpPr>
          <p:nvPr>
            <p:ph type="title"/>
          </p:nvPr>
        </p:nvSpPr>
        <p:spPr/>
        <p:txBody>
          <a:bodyPr/>
          <a:lstStyle/>
          <a:p>
            <a:r>
              <a:rPr lang="en-US" b="1" dirty="0">
                <a:solidFill>
                  <a:srgbClr val="C00000"/>
                </a:solidFill>
              </a:rPr>
              <a:t>Ask Yourself, Are You Ready?</a:t>
            </a:r>
          </a:p>
        </p:txBody>
      </p:sp>
      <p:sp>
        <p:nvSpPr>
          <p:cNvPr id="3" name="Content Placeholder 2">
            <a:extLst>
              <a:ext uri="{FF2B5EF4-FFF2-40B4-BE49-F238E27FC236}">
                <a16:creationId xmlns:a16="http://schemas.microsoft.com/office/drawing/2014/main" id="{A3BCDA11-2B69-4EDB-8F4C-E106F3F0B341}"/>
              </a:ext>
            </a:extLst>
          </p:cNvPr>
          <p:cNvSpPr>
            <a:spLocks noGrp="1"/>
          </p:cNvSpPr>
          <p:nvPr>
            <p:ph type="body" sz="half" idx="2"/>
          </p:nvPr>
        </p:nvSpPr>
        <p:spPr/>
        <p:txBody>
          <a:bodyPr/>
          <a:lstStyle/>
          <a:p>
            <a:pPr marL="742950" indent="-742950">
              <a:buFont typeface="+mj-lt"/>
              <a:buAutoNum type="arabicPeriod"/>
            </a:pPr>
            <a:r>
              <a:rPr lang="en-US" sz="2800" dirty="0"/>
              <a:t>Skills: Do I have the necessary reading and writing readiness for true college-level coursework?</a:t>
            </a:r>
          </a:p>
          <a:p>
            <a:pPr marL="742950" indent="-742950">
              <a:buFont typeface="+mj-lt"/>
              <a:buAutoNum type="arabicPeriod"/>
            </a:pPr>
            <a:r>
              <a:rPr lang="en-US" sz="2800" dirty="0"/>
              <a:t>Advocacy: Am I willing to speak up, manage my own schedule, and communicate directly with DSPS?</a:t>
            </a:r>
          </a:p>
          <a:p>
            <a:pPr marL="742950" indent="-742950">
              <a:buFont typeface="+mj-lt"/>
              <a:buAutoNum type="arabicPeriod"/>
            </a:pPr>
            <a:r>
              <a:rPr lang="en-US" sz="2800" dirty="0"/>
              <a:t>Time: Can I effectively manage the independent study hours outside of the classroom?</a:t>
            </a:r>
          </a:p>
          <a:p>
            <a:pPr marL="742950" indent="-742950">
              <a:buFont typeface="+mj-lt"/>
              <a:buAutoNum type="arabicPeriod"/>
            </a:pPr>
            <a:endParaRPr lang="en-US" dirty="0"/>
          </a:p>
        </p:txBody>
      </p:sp>
      <p:pic>
        <p:nvPicPr>
          <p:cNvPr id="14" name="Picture Placeholder 13" descr="Two women wearing red College of the Desert t-shirts sitting at a table. College of the Desert Rodney the Roadrunner mascot standing up behind the women with wings raised, holding pom-poms.&#10;">
            <a:extLst>
              <a:ext uri="{FF2B5EF4-FFF2-40B4-BE49-F238E27FC236}">
                <a16:creationId xmlns:a16="http://schemas.microsoft.com/office/drawing/2014/main" id="{0A8372E3-4769-4BD0-901C-4EA2FC94DABF}"/>
              </a:ext>
            </a:extLst>
          </p:cNvPr>
          <p:cNvPicPr>
            <a:picLocks noGrp="1" noChangeAspect="1"/>
          </p:cNvPicPr>
          <p:nvPr>
            <p:ph type="pic" idx="1"/>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800644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1692DE0-489F-9E7D-EA3F-D06C314248AF}"/>
              </a:ext>
              <a:ext uri="{C183D7F6-B498-43B3-948B-1728B52AA6E4}">
                <adec:decorative xmlns:adec="http://schemas.microsoft.com/office/drawing/2017/decorative" val="1"/>
              </a:ext>
            </a:extLst>
          </p:cNvPr>
          <p:cNvSpPr/>
          <p:nvPr/>
        </p:nvSpPr>
        <p:spPr>
          <a:xfrm>
            <a:off x="1" y="8506690"/>
            <a:ext cx="16257588" cy="637309"/>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EC2A50A-1F97-9FFC-CAA5-662EE148F7F4}"/>
              </a:ext>
              <a:ext uri="{C183D7F6-B498-43B3-948B-1728B52AA6E4}">
                <adec:decorative xmlns:adec="http://schemas.microsoft.com/office/drawing/2017/decorative" val="1"/>
              </a:ext>
            </a:extLst>
          </p:cNvPr>
          <p:cNvSpPr/>
          <p:nvPr/>
        </p:nvSpPr>
        <p:spPr>
          <a:xfrm>
            <a:off x="1" y="8374153"/>
            <a:ext cx="16257588" cy="132537"/>
          </a:xfrm>
          <a:prstGeom prst="rect">
            <a:avLst/>
          </a:prstGeom>
          <a:solidFill>
            <a:srgbClr val="8E8F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BD82B4-6AFD-1B55-2B09-1449B76881DB}"/>
              </a:ext>
            </a:extLst>
          </p:cNvPr>
          <p:cNvSpPr>
            <a:spLocks noGrp="1"/>
          </p:cNvSpPr>
          <p:nvPr>
            <p:ph type="title"/>
          </p:nvPr>
        </p:nvSpPr>
        <p:spPr>
          <a:xfrm>
            <a:off x="1119827" y="609600"/>
            <a:ext cx="13237441" cy="1549801"/>
          </a:xfrm>
        </p:spPr>
        <p:txBody>
          <a:bodyPr>
            <a:normAutofit/>
          </a:bodyPr>
          <a:lstStyle/>
          <a:p>
            <a:r>
              <a:rPr lang="en-US" b="1" dirty="0">
                <a:latin typeface="Myriad Pro" panose="020B0503030403020204" pitchFamily="34" charset="0"/>
              </a:rPr>
              <a:t>Navigating Disabled Students Programs and Services at College of the Desert</a:t>
            </a:r>
          </a:p>
        </p:txBody>
      </p:sp>
      <p:sp>
        <p:nvSpPr>
          <p:cNvPr id="3" name="Content Placeholder 2">
            <a:extLst>
              <a:ext uri="{FF2B5EF4-FFF2-40B4-BE49-F238E27FC236}">
                <a16:creationId xmlns:a16="http://schemas.microsoft.com/office/drawing/2014/main" id="{252DA51E-811F-3146-5335-3428CFDF0BBF}"/>
              </a:ext>
            </a:extLst>
          </p:cNvPr>
          <p:cNvSpPr>
            <a:spLocks noGrp="1"/>
          </p:cNvSpPr>
          <p:nvPr>
            <p:ph type="body" sz="half" idx="2"/>
          </p:nvPr>
        </p:nvSpPr>
        <p:spPr>
          <a:xfrm>
            <a:off x="1119827" y="3778262"/>
            <a:ext cx="5243495" cy="4047055"/>
          </a:xfrm>
        </p:spPr>
        <p:txBody>
          <a:bodyPr>
            <a:normAutofit/>
          </a:bodyPr>
          <a:lstStyle/>
          <a:p>
            <a:r>
              <a:rPr lang="en-US" sz="2800" dirty="0">
                <a:latin typeface="Myriad Pro" panose="020B0503030403020204" pitchFamily="34" charset="0"/>
              </a:rPr>
              <a:t>Transitioning to college courses is both exciting and challenging. Disabled Students Programs and Services (DSPS) is here to ensure equal opportunity and access for students with IEPs, 504 Plans, or other verified disabilities.</a:t>
            </a:r>
          </a:p>
        </p:txBody>
      </p:sp>
      <p:sp>
        <p:nvSpPr>
          <p:cNvPr id="11" name="Rectangle 10">
            <a:extLst>
              <a:ext uri="{FF2B5EF4-FFF2-40B4-BE49-F238E27FC236}">
                <a16:creationId xmlns:a16="http://schemas.microsoft.com/office/drawing/2014/main" id="{9DA5F211-CD12-088B-EDE9-B7ED7E44F022}"/>
              </a:ext>
              <a:ext uri="{C183D7F6-B498-43B3-948B-1728B52AA6E4}">
                <adec:decorative xmlns:adec="http://schemas.microsoft.com/office/drawing/2017/decorative" val="1"/>
              </a:ext>
            </a:extLst>
          </p:cNvPr>
          <p:cNvSpPr/>
          <p:nvPr/>
        </p:nvSpPr>
        <p:spPr>
          <a:xfrm>
            <a:off x="-142505" y="2676931"/>
            <a:ext cx="16257588" cy="132537"/>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Placeholder 12" descr="Three women wearing black College of the Desert t-shirts with the DSPS logo on the front.">
            <a:extLst>
              <a:ext uri="{FF2B5EF4-FFF2-40B4-BE49-F238E27FC236}">
                <a16:creationId xmlns:a16="http://schemas.microsoft.com/office/drawing/2014/main" id="{0A56B809-D706-407C-845B-B32077B9360C}"/>
              </a:ext>
            </a:extLst>
          </p:cNvPr>
          <p:cNvPicPr>
            <a:picLocks noGrp="1" noChangeAspect="1"/>
          </p:cNvPicPr>
          <p:nvPr>
            <p:ph type="pic" idx="1"/>
          </p:nvPr>
        </p:nvPicPr>
        <p:blipFill>
          <a:blip r:embed="rId2" cstate="email">
            <a:extLst>
              <a:ext uri="{28A0092B-C50C-407E-A947-70E740481C1C}">
                <a14:useLocalDpi xmlns:a14="http://schemas.microsoft.com/office/drawing/2010/main"/>
              </a:ext>
            </a:extLst>
          </a:blip>
          <a:srcRect/>
          <a:stretch>
            <a:fillRect/>
          </a:stretch>
        </p:blipFill>
        <p:spPr>
          <a:xfrm>
            <a:off x="6911975" y="3074988"/>
            <a:ext cx="8229600" cy="4740275"/>
          </a:xfrm>
        </p:spPr>
      </p:pic>
    </p:spTree>
    <p:extLst>
      <p:ext uri="{BB962C8B-B14F-4D97-AF65-F5344CB8AC3E}">
        <p14:creationId xmlns:p14="http://schemas.microsoft.com/office/powerpoint/2010/main" val="325783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48F96-C3BA-4129-82E5-C00EA8D81018}"/>
              </a:ext>
            </a:extLst>
          </p:cNvPr>
          <p:cNvSpPr>
            <a:spLocks noGrp="1"/>
          </p:cNvSpPr>
          <p:nvPr>
            <p:ph type="title"/>
          </p:nvPr>
        </p:nvSpPr>
        <p:spPr/>
        <p:txBody>
          <a:bodyPr>
            <a:normAutofit/>
          </a:bodyPr>
          <a:lstStyle/>
          <a:p>
            <a:r>
              <a:rPr lang="en-US" sz="6600" b="1" dirty="0">
                <a:solidFill>
                  <a:srgbClr val="C00000"/>
                </a:solidFill>
              </a:rPr>
              <a:t>Navigating a Fundamental Shift</a:t>
            </a:r>
          </a:p>
        </p:txBody>
      </p:sp>
      <p:sp>
        <p:nvSpPr>
          <p:cNvPr id="3" name="Text Placeholder 2">
            <a:extLst>
              <a:ext uri="{FF2B5EF4-FFF2-40B4-BE49-F238E27FC236}">
                <a16:creationId xmlns:a16="http://schemas.microsoft.com/office/drawing/2014/main" id="{52FCF9E3-C97A-43F9-BBF7-FF9234E0349C}"/>
              </a:ext>
            </a:extLst>
          </p:cNvPr>
          <p:cNvSpPr>
            <a:spLocks noGrp="1"/>
          </p:cNvSpPr>
          <p:nvPr>
            <p:ph type="body" idx="1"/>
          </p:nvPr>
        </p:nvSpPr>
        <p:spPr/>
        <p:txBody>
          <a:bodyPr>
            <a:normAutofit/>
          </a:bodyPr>
          <a:lstStyle/>
          <a:p>
            <a:r>
              <a:rPr lang="en-US" sz="3600" u="sng" dirty="0"/>
              <a:t>The Structured Environment (K-12)</a:t>
            </a:r>
          </a:p>
        </p:txBody>
      </p:sp>
      <p:sp>
        <p:nvSpPr>
          <p:cNvPr id="4" name="Content Placeholder 3">
            <a:extLst>
              <a:ext uri="{FF2B5EF4-FFF2-40B4-BE49-F238E27FC236}">
                <a16:creationId xmlns:a16="http://schemas.microsoft.com/office/drawing/2014/main" id="{78582B3C-8FFA-478E-84F6-2C888BCCCC46}"/>
              </a:ext>
            </a:extLst>
          </p:cNvPr>
          <p:cNvSpPr>
            <a:spLocks noGrp="1"/>
          </p:cNvSpPr>
          <p:nvPr>
            <p:ph sz="half" idx="2"/>
          </p:nvPr>
        </p:nvSpPr>
        <p:spPr/>
        <p:txBody>
          <a:bodyPr/>
          <a:lstStyle/>
          <a:p>
            <a:r>
              <a:rPr lang="en-US" dirty="0"/>
              <a:t>Parent-led process and advocacy</a:t>
            </a:r>
          </a:p>
          <a:p>
            <a:r>
              <a:rPr lang="en-US" dirty="0"/>
              <a:t>Guided by IEP and 504 teams</a:t>
            </a:r>
          </a:p>
          <a:p>
            <a:r>
              <a:rPr lang="en-US" dirty="0"/>
              <a:t>Highly structured daily routines and constant peer/family/school support	</a:t>
            </a:r>
          </a:p>
        </p:txBody>
      </p:sp>
      <p:sp>
        <p:nvSpPr>
          <p:cNvPr id="5" name="Text Placeholder 4">
            <a:extLst>
              <a:ext uri="{FF2B5EF4-FFF2-40B4-BE49-F238E27FC236}">
                <a16:creationId xmlns:a16="http://schemas.microsoft.com/office/drawing/2014/main" id="{4C3C4722-13B5-4236-BD35-88885694D285}"/>
              </a:ext>
            </a:extLst>
          </p:cNvPr>
          <p:cNvSpPr>
            <a:spLocks noGrp="1"/>
          </p:cNvSpPr>
          <p:nvPr>
            <p:ph type="body" sz="quarter" idx="3"/>
          </p:nvPr>
        </p:nvSpPr>
        <p:spPr>
          <a:xfrm>
            <a:off x="8260042" y="2254251"/>
            <a:ext cx="6911592" cy="1617105"/>
          </a:xfrm>
        </p:spPr>
        <p:txBody>
          <a:bodyPr>
            <a:normAutofit/>
          </a:bodyPr>
          <a:lstStyle/>
          <a:p>
            <a:r>
              <a:rPr lang="en-US" sz="3600" u="sng" dirty="0"/>
              <a:t>The Independent Environment (College)</a:t>
            </a:r>
          </a:p>
        </p:txBody>
      </p:sp>
      <p:sp>
        <p:nvSpPr>
          <p:cNvPr id="6" name="Content Placeholder 5">
            <a:extLst>
              <a:ext uri="{FF2B5EF4-FFF2-40B4-BE49-F238E27FC236}">
                <a16:creationId xmlns:a16="http://schemas.microsoft.com/office/drawing/2014/main" id="{E513E5B7-ECB6-4C5F-B43D-CA9EB33F6B3A}"/>
              </a:ext>
            </a:extLst>
          </p:cNvPr>
          <p:cNvSpPr>
            <a:spLocks noGrp="1"/>
          </p:cNvSpPr>
          <p:nvPr>
            <p:ph sz="quarter" idx="4"/>
          </p:nvPr>
        </p:nvSpPr>
        <p:spPr>
          <a:xfrm>
            <a:off x="8230404" y="3871356"/>
            <a:ext cx="6911592" cy="4381528"/>
          </a:xfrm>
        </p:spPr>
        <p:txBody>
          <a:bodyPr/>
          <a:lstStyle/>
          <a:p>
            <a:r>
              <a:rPr lang="en-US" dirty="0"/>
              <a:t>Student-led processes and self-advocacy</a:t>
            </a:r>
          </a:p>
          <a:p>
            <a:r>
              <a:rPr lang="en-US" dirty="0"/>
              <a:t>No IEP or 504 teams; students initiate all DSPS services</a:t>
            </a:r>
          </a:p>
          <a:p>
            <a:r>
              <a:rPr lang="en-US" dirty="0"/>
              <a:t>Self-guided, less structured learning environment</a:t>
            </a:r>
          </a:p>
        </p:txBody>
      </p:sp>
    </p:spTree>
    <p:extLst>
      <p:ext uri="{BB962C8B-B14F-4D97-AF65-F5344CB8AC3E}">
        <p14:creationId xmlns:p14="http://schemas.microsoft.com/office/powerpoint/2010/main" val="53669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F0907-4CC4-4B4E-9A58-2ACFC019EB29}"/>
              </a:ext>
            </a:extLst>
          </p:cNvPr>
          <p:cNvSpPr>
            <a:spLocks noGrp="1"/>
          </p:cNvSpPr>
          <p:nvPr>
            <p:ph type="title"/>
          </p:nvPr>
        </p:nvSpPr>
        <p:spPr>
          <a:xfrm>
            <a:off x="1117709" y="486834"/>
            <a:ext cx="14022170" cy="2600750"/>
          </a:xfrm>
        </p:spPr>
        <p:txBody>
          <a:bodyPr/>
          <a:lstStyle/>
          <a:p>
            <a:pPr algn="ctr"/>
            <a:r>
              <a:rPr lang="en-US" b="1" dirty="0">
                <a:solidFill>
                  <a:srgbClr val="C00000"/>
                </a:solidFill>
              </a:rPr>
              <a:t>The Legal Landscape Driving High School vs. College</a:t>
            </a:r>
          </a:p>
        </p:txBody>
      </p:sp>
      <p:sp>
        <p:nvSpPr>
          <p:cNvPr id="3" name="Content Placeholder 2">
            <a:extLst>
              <a:ext uri="{FF2B5EF4-FFF2-40B4-BE49-F238E27FC236}">
                <a16:creationId xmlns:a16="http://schemas.microsoft.com/office/drawing/2014/main" id="{3A45C783-53A4-460A-9464-62684278FB4E}"/>
              </a:ext>
            </a:extLst>
          </p:cNvPr>
          <p:cNvSpPr>
            <a:spLocks noGrp="1"/>
          </p:cNvSpPr>
          <p:nvPr>
            <p:ph sz="half" idx="1"/>
          </p:nvPr>
        </p:nvSpPr>
        <p:spPr>
          <a:xfrm>
            <a:off x="1117709" y="3372591"/>
            <a:ext cx="6909475" cy="4863359"/>
          </a:xfrm>
        </p:spPr>
        <p:txBody>
          <a:bodyPr>
            <a:normAutofit fontScale="92500" lnSpcReduction="20000"/>
          </a:bodyPr>
          <a:lstStyle/>
          <a:p>
            <a:pPr marL="0" indent="0">
              <a:buNone/>
            </a:pPr>
            <a:r>
              <a:rPr lang="en-US" b="1" u="sng" dirty="0"/>
              <a:t>High School (IDEA and Section 504)</a:t>
            </a:r>
          </a:p>
          <a:p>
            <a:r>
              <a:rPr lang="en-US" sz="3900" dirty="0"/>
              <a:t>K-12. Ensures student success via Free Appropriate Public Education(FAPE)</a:t>
            </a:r>
          </a:p>
          <a:p>
            <a:r>
              <a:rPr lang="en-US" sz="3900" dirty="0"/>
              <a:t>Individualized Education Programs (IEPs), specialized instruction, personal aides.	</a:t>
            </a:r>
          </a:p>
          <a:p>
            <a:r>
              <a:rPr lang="en-US" sz="3900" dirty="0"/>
              <a:t>Modifications allowed to curriculum and grade-level requirements</a:t>
            </a:r>
          </a:p>
        </p:txBody>
      </p:sp>
      <p:sp>
        <p:nvSpPr>
          <p:cNvPr id="4" name="Content Placeholder 3">
            <a:extLst>
              <a:ext uri="{FF2B5EF4-FFF2-40B4-BE49-F238E27FC236}">
                <a16:creationId xmlns:a16="http://schemas.microsoft.com/office/drawing/2014/main" id="{F0D49AF1-92AE-4CE2-8B85-EF60BB737CDF}"/>
              </a:ext>
            </a:extLst>
          </p:cNvPr>
          <p:cNvSpPr>
            <a:spLocks noGrp="1"/>
          </p:cNvSpPr>
          <p:nvPr>
            <p:ph sz="half" idx="2"/>
          </p:nvPr>
        </p:nvSpPr>
        <p:spPr>
          <a:xfrm>
            <a:off x="8230404" y="3372591"/>
            <a:ext cx="6909475" cy="4863360"/>
          </a:xfrm>
        </p:spPr>
        <p:txBody>
          <a:bodyPr>
            <a:normAutofit fontScale="92500" lnSpcReduction="20000"/>
          </a:bodyPr>
          <a:lstStyle/>
          <a:p>
            <a:pPr marL="0" indent="0">
              <a:buNone/>
            </a:pPr>
            <a:r>
              <a:rPr lang="en-US" b="1" u="sng" dirty="0"/>
              <a:t>College (ADA and Section 504)</a:t>
            </a:r>
          </a:p>
          <a:p>
            <a:r>
              <a:rPr lang="en-US" sz="3900" dirty="0"/>
              <a:t>Higher Education. Ensures non-discrimination and equal access to education</a:t>
            </a:r>
          </a:p>
          <a:p>
            <a:r>
              <a:rPr lang="en-US" sz="3900" dirty="0"/>
              <a:t>Reasonable accommodations providing equal access to college programs.</a:t>
            </a:r>
          </a:p>
          <a:p>
            <a:r>
              <a:rPr lang="en-US" sz="3900" dirty="0"/>
              <a:t>Modifications strictly prohibited. Students must meet all academic standards.</a:t>
            </a:r>
          </a:p>
        </p:txBody>
      </p:sp>
    </p:spTree>
    <p:extLst>
      <p:ext uri="{BB962C8B-B14F-4D97-AF65-F5344CB8AC3E}">
        <p14:creationId xmlns:p14="http://schemas.microsoft.com/office/powerpoint/2010/main" val="2359371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013BAFD-019C-0002-0D35-BC2822243E2E}"/>
              </a:ext>
              <a:ext uri="{C183D7F6-B498-43B3-948B-1728B52AA6E4}">
                <adec:decorative xmlns:adec="http://schemas.microsoft.com/office/drawing/2017/decorative" val="1"/>
              </a:ext>
            </a:extLst>
          </p:cNvPr>
          <p:cNvSpPr/>
          <p:nvPr/>
        </p:nvSpPr>
        <p:spPr>
          <a:xfrm>
            <a:off x="9936301" y="655988"/>
            <a:ext cx="6321287" cy="3916012"/>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753400C-6D5B-E77F-F016-AB4F43F86679}"/>
              </a:ext>
              <a:ext uri="{C183D7F6-B498-43B3-948B-1728B52AA6E4}">
                <adec:decorative xmlns:adec="http://schemas.microsoft.com/office/drawing/2017/decorative" val="1"/>
              </a:ext>
            </a:extLst>
          </p:cNvPr>
          <p:cNvSpPr/>
          <p:nvPr/>
        </p:nvSpPr>
        <p:spPr>
          <a:xfrm>
            <a:off x="9936301" y="4572000"/>
            <a:ext cx="6321287" cy="3916012"/>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BD82B4-6AFD-1B55-2B09-1449B76881DB}"/>
              </a:ext>
            </a:extLst>
          </p:cNvPr>
          <p:cNvSpPr>
            <a:spLocks noGrp="1"/>
          </p:cNvSpPr>
          <p:nvPr>
            <p:ph type="title"/>
          </p:nvPr>
        </p:nvSpPr>
        <p:spPr>
          <a:xfrm>
            <a:off x="1219200" y="1302101"/>
            <a:ext cx="8273857" cy="1219200"/>
          </a:xfrm>
        </p:spPr>
        <p:txBody>
          <a:bodyPr>
            <a:normAutofit fontScale="90000"/>
          </a:bodyPr>
          <a:lstStyle/>
          <a:p>
            <a:r>
              <a:rPr lang="en-US" b="1" dirty="0">
                <a:latin typeface="Myriad Pro" panose="020B0503030403020204" pitchFamily="34" charset="0"/>
              </a:rPr>
              <a:t>College Academic Standards </a:t>
            </a:r>
          </a:p>
        </p:txBody>
      </p:sp>
      <p:sp>
        <p:nvSpPr>
          <p:cNvPr id="4" name="Title 1">
            <a:extLst>
              <a:ext uri="{FF2B5EF4-FFF2-40B4-BE49-F238E27FC236}">
                <a16:creationId xmlns:a16="http://schemas.microsoft.com/office/drawing/2014/main" id="{25C0AF9B-1EB5-97FD-3681-F8029F3D1DD7}"/>
              </a:ext>
            </a:extLst>
          </p:cNvPr>
          <p:cNvSpPr txBox="1">
            <a:spLocks/>
          </p:cNvSpPr>
          <p:nvPr/>
        </p:nvSpPr>
        <p:spPr>
          <a:xfrm>
            <a:off x="1219200" y="3153103"/>
            <a:ext cx="8273857" cy="630621"/>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000" b="1" dirty="0">
                <a:latin typeface="Myriad Pro" panose="020B0503030403020204" pitchFamily="34" charset="0"/>
              </a:rPr>
              <a:t>Dual Enrollment</a:t>
            </a:r>
          </a:p>
        </p:txBody>
      </p:sp>
      <p:sp>
        <p:nvSpPr>
          <p:cNvPr id="3" name="Content Placeholder 2">
            <a:extLst>
              <a:ext uri="{FF2B5EF4-FFF2-40B4-BE49-F238E27FC236}">
                <a16:creationId xmlns:a16="http://schemas.microsoft.com/office/drawing/2014/main" id="{252DA51E-811F-3146-5335-3428CFDF0BBF}"/>
              </a:ext>
              <a:ext uri="{C183D7F6-B498-43B3-948B-1728B52AA6E4}">
                <adec:decorative xmlns:adec="http://schemas.microsoft.com/office/drawing/2017/decorative" val="0"/>
              </a:ext>
            </a:extLst>
          </p:cNvPr>
          <p:cNvSpPr>
            <a:spLocks noGrp="1"/>
          </p:cNvSpPr>
          <p:nvPr>
            <p:ph idx="1"/>
          </p:nvPr>
        </p:nvSpPr>
        <p:spPr>
          <a:xfrm>
            <a:off x="1219200" y="3879438"/>
            <a:ext cx="7901013" cy="1179450"/>
          </a:xfrm>
        </p:spPr>
        <p:txBody>
          <a:bodyPr>
            <a:normAutofit/>
          </a:bodyPr>
          <a:lstStyle/>
          <a:p>
            <a:pPr marL="0" indent="0">
              <a:lnSpc>
                <a:spcPct val="100000"/>
              </a:lnSpc>
              <a:buNone/>
            </a:pPr>
            <a:r>
              <a:rPr lang="en-US" sz="2000" dirty="0">
                <a:latin typeface="Myriad Pro" panose="020B0503030403020204" pitchFamily="34" charset="0"/>
              </a:rPr>
              <a:t>Dual enrollment courses are true college courses. To protect the integrity of your college transcript, course content and requirements cannot be substantially modified.</a:t>
            </a:r>
          </a:p>
        </p:txBody>
      </p:sp>
      <p:sp>
        <p:nvSpPr>
          <p:cNvPr id="6" name="Title 1">
            <a:extLst>
              <a:ext uri="{FF2B5EF4-FFF2-40B4-BE49-F238E27FC236}">
                <a16:creationId xmlns:a16="http://schemas.microsoft.com/office/drawing/2014/main" id="{59FCB465-41D9-A846-47DF-A1C3E8537F53}"/>
              </a:ext>
              <a:ext uri="{C183D7F6-B498-43B3-948B-1728B52AA6E4}">
                <adec:decorative xmlns:adec="http://schemas.microsoft.com/office/drawing/2017/decorative" val="0"/>
              </a:ext>
            </a:extLst>
          </p:cNvPr>
          <p:cNvSpPr txBox="1">
            <a:spLocks/>
          </p:cNvSpPr>
          <p:nvPr/>
        </p:nvSpPr>
        <p:spPr>
          <a:xfrm>
            <a:off x="1219200" y="4940136"/>
            <a:ext cx="8273857" cy="748145"/>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000" b="1" dirty="0">
                <a:latin typeface="Myriad Pro" panose="020B0503030403020204" pitchFamily="34" charset="0"/>
              </a:rPr>
              <a:t>Not Permitted in College Courses</a:t>
            </a:r>
          </a:p>
        </p:txBody>
      </p:sp>
      <p:sp>
        <p:nvSpPr>
          <p:cNvPr id="5" name="Content Placeholder 2">
            <a:extLst>
              <a:ext uri="{FF2B5EF4-FFF2-40B4-BE49-F238E27FC236}">
                <a16:creationId xmlns:a16="http://schemas.microsoft.com/office/drawing/2014/main" id="{B63EC91C-D354-27A9-3330-36AFA54DE3EA}"/>
              </a:ext>
              <a:ext uri="{C183D7F6-B498-43B3-948B-1728B52AA6E4}">
                <adec:decorative xmlns:adec="http://schemas.microsoft.com/office/drawing/2017/decorative" val="0"/>
              </a:ext>
            </a:extLst>
          </p:cNvPr>
          <p:cNvSpPr txBox="1">
            <a:spLocks/>
          </p:cNvSpPr>
          <p:nvPr/>
        </p:nvSpPr>
        <p:spPr>
          <a:xfrm>
            <a:off x="1219200" y="5688281"/>
            <a:ext cx="7901013" cy="2572852"/>
          </a:xfrm>
          <a:prstGeom prst="rect">
            <a:avLst/>
          </a:prstGeom>
        </p:spPr>
        <p:txBody>
          <a:bodyPr vert="horz" lIns="91440" tIns="45720" rIns="91440" bIns="45720" rtlCol="0">
            <a:normAutofit/>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a:lnSpc>
                <a:spcPct val="100000"/>
              </a:lnSpc>
            </a:pPr>
            <a:r>
              <a:rPr lang="en-US" sz="2000" dirty="0">
                <a:latin typeface="Myriad Pro" panose="020B0503030403020204" pitchFamily="34" charset="0"/>
              </a:rPr>
              <a:t>Shortened or reduced assignments</a:t>
            </a:r>
          </a:p>
          <a:p>
            <a:pPr>
              <a:lnSpc>
                <a:spcPct val="100000"/>
              </a:lnSpc>
            </a:pPr>
            <a:r>
              <a:rPr lang="en-US" sz="2000" dirty="0">
                <a:latin typeface="Myriad Pro" panose="020B0503030403020204" pitchFamily="34" charset="0"/>
              </a:rPr>
              <a:t>Flexible deadlines</a:t>
            </a:r>
          </a:p>
          <a:p>
            <a:pPr>
              <a:lnSpc>
                <a:spcPct val="100000"/>
              </a:lnSpc>
            </a:pPr>
            <a:r>
              <a:rPr lang="en-US" sz="2000" dirty="0">
                <a:latin typeface="Myriad Pro" panose="020B0503030403020204" pitchFamily="34" charset="0"/>
              </a:rPr>
              <a:t>Re-taking exams due to low scores</a:t>
            </a:r>
          </a:p>
          <a:p>
            <a:pPr>
              <a:lnSpc>
                <a:spcPct val="100000"/>
              </a:lnSpc>
            </a:pPr>
            <a:r>
              <a:rPr lang="en-US" sz="2000" dirty="0">
                <a:latin typeface="Myriad Pro" panose="020B0503030403020204" pitchFamily="34" charset="0"/>
              </a:rPr>
              <a:t>Modifications listed on IEPs</a:t>
            </a:r>
          </a:p>
          <a:p>
            <a:pPr>
              <a:lnSpc>
                <a:spcPct val="100000"/>
              </a:lnSpc>
            </a:pPr>
            <a:endParaRPr lang="en-US" sz="2000" dirty="0">
              <a:latin typeface="Myriad Pro" panose="020B0503030403020204" pitchFamily="34" charset="0"/>
            </a:endParaRPr>
          </a:p>
        </p:txBody>
      </p:sp>
      <p:cxnSp>
        <p:nvCxnSpPr>
          <p:cNvPr id="8" name="Straight Connector 7">
            <a:extLst>
              <a:ext uri="{FF2B5EF4-FFF2-40B4-BE49-F238E27FC236}">
                <a16:creationId xmlns:a16="http://schemas.microsoft.com/office/drawing/2014/main" id="{A7D2A537-09E1-6C99-570A-3143763C2D7D}"/>
              </a:ext>
              <a:ext uri="{C183D7F6-B498-43B3-948B-1728B52AA6E4}">
                <adec:decorative xmlns:adec="http://schemas.microsoft.com/office/drawing/2017/decorative" val="1"/>
              </a:ext>
            </a:extLst>
          </p:cNvPr>
          <p:cNvCxnSpPr>
            <a:cxnSpLocks/>
          </p:cNvCxnSpPr>
          <p:nvPr/>
        </p:nvCxnSpPr>
        <p:spPr>
          <a:xfrm>
            <a:off x="1303868" y="2726267"/>
            <a:ext cx="922923" cy="0"/>
          </a:xfrm>
          <a:prstGeom prst="line">
            <a:avLst/>
          </a:prstGeom>
          <a:ln w="76200">
            <a:solidFill>
              <a:srgbClr val="D0181F"/>
            </a:solidFill>
          </a:ln>
        </p:spPr>
        <p:style>
          <a:lnRef idx="2">
            <a:schemeClr val="accent1"/>
          </a:lnRef>
          <a:fillRef idx="0">
            <a:schemeClr val="accent1"/>
          </a:fillRef>
          <a:effectRef idx="1">
            <a:schemeClr val="accent1"/>
          </a:effectRef>
          <a:fontRef idx="minor">
            <a:schemeClr val="tx1"/>
          </a:fontRef>
        </p:style>
      </p:cxnSp>
      <p:pic>
        <p:nvPicPr>
          <p:cNvPr id="10" name="Picture 9">
            <a:extLst>
              <a:ext uri="{FF2B5EF4-FFF2-40B4-BE49-F238E27FC236}">
                <a16:creationId xmlns:a16="http://schemas.microsoft.com/office/drawing/2014/main" id="{58D63F17-1693-BA2D-8308-0D2201470AEE}"/>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10607040" y="1338721"/>
            <a:ext cx="5001281" cy="6492240"/>
          </a:xfrm>
          <a:prstGeom prst="rect">
            <a:avLst/>
          </a:prstGeom>
        </p:spPr>
      </p:pic>
      <p:sp>
        <p:nvSpPr>
          <p:cNvPr id="11" name="Rectangle 10">
            <a:extLst>
              <a:ext uri="{FF2B5EF4-FFF2-40B4-BE49-F238E27FC236}">
                <a16:creationId xmlns:a16="http://schemas.microsoft.com/office/drawing/2014/main" id="{850CA2A1-D62A-E863-B3D8-F1AF1B540EFF}"/>
              </a:ext>
              <a:ext uri="{C183D7F6-B498-43B3-948B-1728B52AA6E4}">
                <adec:decorative xmlns:adec="http://schemas.microsoft.com/office/drawing/2017/decorative" val="1"/>
              </a:ext>
            </a:extLst>
          </p:cNvPr>
          <p:cNvSpPr/>
          <p:nvPr/>
        </p:nvSpPr>
        <p:spPr>
          <a:xfrm>
            <a:off x="0" y="-35285"/>
            <a:ext cx="640129" cy="9144000"/>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4097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08699-D922-9585-538B-EFD5078EA06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E12E49-19F5-C12C-AFA3-E75743A13543}"/>
              </a:ext>
              <a:ext uri="{C183D7F6-B498-43B3-948B-1728B52AA6E4}">
                <adec:decorative xmlns:adec="http://schemas.microsoft.com/office/drawing/2017/decorative" val="1"/>
              </a:ext>
            </a:extLst>
          </p:cNvPr>
          <p:cNvSpPr/>
          <p:nvPr/>
        </p:nvSpPr>
        <p:spPr>
          <a:xfrm>
            <a:off x="1" y="8506690"/>
            <a:ext cx="16257588" cy="637309"/>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D0181F"/>
              </a:solidFill>
            </a:endParaRPr>
          </a:p>
        </p:txBody>
      </p:sp>
      <p:sp>
        <p:nvSpPr>
          <p:cNvPr id="8" name="Rectangle 7">
            <a:extLst>
              <a:ext uri="{FF2B5EF4-FFF2-40B4-BE49-F238E27FC236}">
                <a16:creationId xmlns:a16="http://schemas.microsoft.com/office/drawing/2014/main" id="{868943EC-18C8-84E5-8DC4-1EFF72B89A59}"/>
              </a:ext>
              <a:ext uri="{C183D7F6-B498-43B3-948B-1728B52AA6E4}">
                <adec:decorative xmlns:adec="http://schemas.microsoft.com/office/drawing/2017/decorative" val="1"/>
              </a:ext>
            </a:extLst>
          </p:cNvPr>
          <p:cNvSpPr/>
          <p:nvPr/>
        </p:nvSpPr>
        <p:spPr>
          <a:xfrm>
            <a:off x="1" y="8374153"/>
            <a:ext cx="16257588" cy="132537"/>
          </a:xfrm>
          <a:prstGeom prst="rect">
            <a:avLst/>
          </a:prstGeom>
          <a:solidFill>
            <a:srgbClr val="8E8F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2977C0-4B1B-F2C4-01FA-D10679D0724A}"/>
              </a:ext>
            </a:extLst>
          </p:cNvPr>
          <p:cNvSpPr>
            <a:spLocks noGrp="1"/>
          </p:cNvSpPr>
          <p:nvPr>
            <p:ph type="title"/>
          </p:nvPr>
        </p:nvSpPr>
        <p:spPr>
          <a:xfrm>
            <a:off x="774049" y="178130"/>
            <a:ext cx="14671360" cy="1923801"/>
          </a:xfrm>
        </p:spPr>
        <p:txBody>
          <a:bodyPr>
            <a:normAutofit/>
          </a:bodyPr>
          <a:lstStyle/>
          <a:p>
            <a:r>
              <a:rPr lang="en-US" b="1" dirty="0">
                <a:solidFill>
                  <a:srgbClr val="D0181F"/>
                </a:solidFill>
                <a:latin typeface="Myriad Pro" panose="020B0503030403020204" pitchFamily="34" charset="0"/>
              </a:rPr>
              <a:t>Accommodations Provide Equal Access, Not Altered Standards</a:t>
            </a:r>
          </a:p>
        </p:txBody>
      </p:sp>
      <p:sp>
        <p:nvSpPr>
          <p:cNvPr id="3" name="Content Placeholder 2">
            <a:extLst>
              <a:ext uri="{FF2B5EF4-FFF2-40B4-BE49-F238E27FC236}">
                <a16:creationId xmlns:a16="http://schemas.microsoft.com/office/drawing/2014/main" id="{5031DCCD-2285-B19E-774C-435E89ACB109}"/>
              </a:ext>
            </a:extLst>
          </p:cNvPr>
          <p:cNvSpPr>
            <a:spLocks noGrp="1"/>
          </p:cNvSpPr>
          <p:nvPr>
            <p:ph idx="1"/>
          </p:nvPr>
        </p:nvSpPr>
        <p:spPr>
          <a:xfrm>
            <a:off x="774049" y="2473175"/>
            <a:ext cx="14671360" cy="5762775"/>
          </a:xfrm>
        </p:spPr>
        <p:txBody>
          <a:bodyPr>
            <a:normAutofit/>
          </a:bodyPr>
          <a:lstStyle/>
          <a:p>
            <a:pPr marL="0" indent="0">
              <a:buNone/>
            </a:pPr>
            <a:r>
              <a:rPr lang="en-US" sz="3600" dirty="0">
                <a:latin typeface="Verdana" panose="020B0604030504040204" pitchFamily="34" charset="0"/>
                <a:ea typeface="Verdana" panose="020B0604030504040204" pitchFamily="34" charset="0"/>
              </a:rPr>
              <a:t>Instead of changing coursework, DSPS provides tools that change how you access the coursework</a:t>
            </a:r>
          </a:p>
          <a:p>
            <a:pPr marL="0" indent="0">
              <a:buNone/>
            </a:pPr>
            <a:endParaRPr lang="en-US" sz="3600" b="1" dirty="0">
              <a:latin typeface="Verdana" panose="020B0604030504040204" pitchFamily="34" charset="0"/>
              <a:ea typeface="Verdana" panose="020B0604030504040204" pitchFamily="34" charset="0"/>
            </a:endParaRPr>
          </a:p>
          <a:p>
            <a:pPr marL="0" indent="0">
              <a:buNone/>
            </a:pPr>
            <a:r>
              <a:rPr lang="en-US" sz="2800" dirty="0">
                <a:latin typeface="Verdana" panose="020B0604030504040204" pitchFamily="34" charset="0"/>
                <a:ea typeface="Verdana" panose="020B0604030504040204" pitchFamily="34" charset="0"/>
              </a:rPr>
              <a:t>Examples of Reasonable Accommodations:</a:t>
            </a:r>
          </a:p>
          <a:p>
            <a:r>
              <a:rPr lang="en-US" sz="2800" dirty="0">
                <a:latin typeface="Verdana" panose="020B0604030504040204" pitchFamily="34" charset="0"/>
                <a:ea typeface="Verdana" panose="020B0604030504040204" pitchFamily="34" charset="0"/>
              </a:rPr>
              <a:t>Extended time for exams and quizzes</a:t>
            </a:r>
          </a:p>
          <a:p>
            <a:r>
              <a:rPr lang="en-US" sz="2800" dirty="0">
                <a:latin typeface="Verdana" panose="020B0604030504040204" pitchFamily="34" charset="0"/>
                <a:ea typeface="Verdana" panose="020B0604030504040204" pitchFamily="34" charset="0"/>
              </a:rPr>
              <a:t>Accessible learning materials (e.g., text to speech software)</a:t>
            </a:r>
          </a:p>
          <a:p>
            <a:r>
              <a:rPr lang="en-US" sz="2800" dirty="0">
                <a:latin typeface="Verdana" panose="020B0604030504040204" pitchFamily="34" charset="0"/>
                <a:ea typeface="Verdana" panose="020B0604030504040204" pitchFamily="34" charset="0"/>
              </a:rPr>
              <a:t>Note-taking software</a:t>
            </a:r>
          </a:p>
          <a:p>
            <a:r>
              <a:rPr lang="en-US" sz="2800" dirty="0">
                <a:latin typeface="Verdana" panose="020B0604030504040204" pitchFamily="34" charset="0"/>
                <a:ea typeface="Verdana" panose="020B0604030504040204" pitchFamily="34" charset="0"/>
              </a:rPr>
              <a:t>ASL Interpreting</a:t>
            </a:r>
          </a:p>
          <a:p>
            <a:r>
              <a:rPr lang="en-US" sz="2800" dirty="0">
                <a:latin typeface="Verdana" panose="020B0604030504040204" pitchFamily="34" charset="0"/>
                <a:ea typeface="Verdana" panose="020B0604030504040204" pitchFamily="34" charset="0"/>
              </a:rPr>
              <a:t>Priority Registration</a:t>
            </a:r>
          </a:p>
          <a:p>
            <a:pPr marL="0" indent="0">
              <a:buNone/>
            </a:pPr>
            <a:endParaRPr lang="en-US" sz="2800" b="1" dirty="0">
              <a:latin typeface="Verdana" panose="020B0604030504040204" pitchFamily="34" charset="0"/>
              <a:ea typeface="Verdana" panose="020B0604030504040204" pitchFamily="34" charset="0"/>
            </a:endParaRPr>
          </a:p>
          <a:p>
            <a:pPr marL="0" indent="0">
              <a:buNone/>
            </a:pPr>
            <a:endParaRPr lang="en-US" sz="2800" b="1" dirty="0">
              <a:latin typeface="Verdana" panose="020B0604030504040204" pitchFamily="34" charset="0"/>
              <a:ea typeface="Verdana" panose="020B0604030504040204" pitchFamily="34" charset="0"/>
            </a:endParaRPr>
          </a:p>
          <a:p>
            <a:pPr marL="0" indent="0">
              <a:buNone/>
            </a:pPr>
            <a:endParaRPr lang="en-US" sz="2800" dirty="0">
              <a:latin typeface="Myriad Pro" panose="020B0503030403020204" pitchFamily="34" charset="0"/>
            </a:endParaRPr>
          </a:p>
        </p:txBody>
      </p:sp>
      <p:sp>
        <p:nvSpPr>
          <p:cNvPr id="11" name="Rectangle 10">
            <a:extLst>
              <a:ext uri="{FF2B5EF4-FFF2-40B4-BE49-F238E27FC236}">
                <a16:creationId xmlns:a16="http://schemas.microsoft.com/office/drawing/2014/main" id="{B0DBCCB9-49E9-911A-6148-FC13EC4A3232}"/>
              </a:ext>
              <a:ext uri="{C183D7F6-B498-43B3-948B-1728B52AA6E4}">
                <adec:decorative xmlns:adec="http://schemas.microsoft.com/office/drawing/2017/decorative" val="1"/>
              </a:ext>
            </a:extLst>
          </p:cNvPr>
          <p:cNvSpPr/>
          <p:nvPr/>
        </p:nvSpPr>
        <p:spPr>
          <a:xfrm>
            <a:off x="1" y="1834237"/>
            <a:ext cx="16257588" cy="132537"/>
          </a:xfrm>
          <a:prstGeom prst="rect">
            <a:avLst/>
          </a:prstGeom>
          <a:solidFill>
            <a:srgbClr val="FDB9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3814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6DCDB-C5EA-4C71-A09C-24C2D3F7E064}"/>
              </a:ext>
            </a:extLst>
          </p:cNvPr>
          <p:cNvSpPr>
            <a:spLocks noGrp="1"/>
          </p:cNvSpPr>
          <p:nvPr>
            <p:ph type="title"/>
          </p:nvPr>
        </p:nvSpPr>
        <p:spPr/>
        <p:txBody>
          <a:bodyPr/>
          <a:lstStyle/>
          <a:p>
            <a:r>
              <a:rPr lang="en-US" dirty="0"/>
              <a:t>What’s Next?</a:t>
            </a:r>
          </a:p>
        </p:txBody>
      </p:sp>
      <p:sp>
        <p:nvSpPr>
          <p:cNvPr id="4" name="Text Placeholder 3">
            <a:extLst>
              <a:ext uri="{FF2B5EF4-FFF2-40B4-BE49-F238E27FC236}">
                <a16:creationId xmlns:a16="http://schemas.microsoft.com/office/drawing/2014/main" id="{FD292259-8004-4379-82B6-09454EBFA9CC}"/>
              </a:ext>
            </a:extLst>
          </p:cNvPr>
          <p:cNvSpPr>
            <a:spLocks noGrp="1"/>
          </p:cNvSpPr>
          <p:nvPr>
            <p:ph idx="1"/>
          </p:nvPr>
        </p:nvSpPr>
        <p:spPr/>
        <p:txBody>
          <a:bodyPr>
            <a:normAutofit fontScale="92500" lnSpcReduction="20000"/>
          </a:bodyPr>
          <a:lstStyle/>
          <a:p>
            <a:pPr marL="342900" indent="-342900">
              <a:buFont typeface="Arial" panose="020B0604020202020204" pitchFamily="34" charset="0"/>
              <a:buChar char="•"/>
            </a:pPr>
            <a:r>
              <a:rPr lang="en-US" dirty="0"/>
              <a:t>Visit the </a:t>
            </a:r>
            <a:r>
              <a:rPr lang="en-US" dirty="0">
                <a:hlinkClick r:id="rId2"/>
              </a:rPr>
              <a:t>DSPS New COD Student Checklist</a:t>
            </a:r>
            <a:r>
              <a:rPr lang="en-US" dirty="0"/>
              <a:t> for DSPS Students, complete checklist</a:t>
            </a:r>
          </a:p>
          <a:p>
            <a:pPr marL="342900" indent="-342900">
              <a:buFont typeface="Arial" panose="020B0604020202020204" pitchFamily="34" charset="0"/>
              <a:buChar char="•"/>
            </a:pPr>
            <a:r>
              <a:rPr lang="en-US" dirty="0"/>
              <a:t>Timeline for incoming students: Checklist completed by March 1</a:t>
            </a:r>
            <a:r>
              <a:rPr lang="en-US" baseline="30000" dirty="0"/>
              <a:t>st</a:t>
            </a:r>
            <a:r>
              <a:rPr lang="en-US" dirty="0"/>
              <a:t> of Senior Year to qualify for Summer and Fall Priority Registration</a:t>
            </a:r>
          </a:p>
          <a:p>
            <a:pPr marL="342900" indent="-342900">
              <a:buFont typeface="Arial" panose="020B0604020202020204" pitchFamily="34" charset="0"/>
              <a:buChar char="•"/>
            </a:pPr>
            <a:r>
              <a:rPr lang="en-US" dirty="0"/>
              <a:t>Go to class. Attendance is your baseline opportunity to demonstrate  what you know.</a:t>
            </a:r>
          </a:p>
          <a:p>
            <a:pPr marL="342900" indent="-342900">
              <a:buFont typeface="Arial" panose="020B0604020202020204" pitchFamily="34" charset="0"/>
              <a:buChar char="•"/>
            </a:pPr>
            <a:r>
              <a:rPr lang="en-US" dirty="0"/>
              <a:t>Keep current with your lectures, assigned readings, assignments, quizzes and exams</a:t>
            </a:r>
          </a:p>
          <a:p>
            <a:pPr marL="342900" indent="-342900">
              <a:buFont typeface="Arial" panose="020B0604020202020204" pitchFamily="34" charset="0"/>
              <a:buChar char="•"/>
            </a:pPr>
            <a:r>
              <a:rPr lang="en-US" dirty="0"/>
              <a:t>Meet at least once per semester with your DSPS counselor to check-in and fine-tune your accommodations</a:t>
            </a:r>
          </a:p>
          <a:p>
            <a:pPr marL="342900" indent="-342900">
              <a:buFont typeface="Arial" panose="020B0604020202020204" pitchFamily="34" charset="0"/>
              <a:buChar char="•"/>
            </a:pPr>
            <a:r>
              <a:rPr lang="en-US" dirty="0"/>
              <a:t>Identify your go-to person for support-the one who grounds you when coursework gets challenging</a:t>
            </a:r>
          </a:p>
        </p:txBody>
      </p:sp>
    </p:spTree>
    <p:extLst>
      <p:ext uri="{BB962C8B-B14F-4D97-AF65-F5344CB8AC3E}">
        <p14:creationId xmlns:p14="http://schemas.microsoft.com/office/powerpoint/2010/main" val="2555114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D82B4-6AFD-1B55-2B09-1449B76881DB}"/>
              </a:ext>
            </a:extLst>
          </p:cNvPr>
          <p:cNvSpPr>
            <a:spLocks noGrp="1"/>
          </p:cNvSpPr>
          <p:nvPr>
            <p:ph type="title"/>
          </p:nvPr>
        </p:nvSpPr>
        <p:spPr>
          <a:xfrm>
            <a:off x="6073353" y="1111166"/>
            <a:ext cx="9621161" cy="1328453"/>
          </a:xfrm>
        </p:spPr>
        <p:txBody>
          <a:bodyPr>
            <a:normAutofit fontScale="90000"/>
          </a:bodyPr>
          <a:lstStyle/>
          <a:p>
            <a:r>
              <a:rPr lang="en-US" b="1" dirty="0">
                <a:solidFill>
                  <a:srgbClr val="D0181F"/>
                </a:solidFill>
                <a:latin typeface="Myriad Pro" panose="020B0503030403020204" pitchFamily="34" charset="0"/>
              </a:rPr>
              <a:t>Student In the Driver’s Seat</a:t>
            </a:r>
          </a:p>
        </p:txBody>
      </p:sp>
      <p:sp>
        <p:nvSpPr>
          <p:cNvPr id="6" name="Title 1">
            <a:extLst>
              <a:ext uri="{FF2B5EF4-FFF2-40B4-BE49-F238E27FC236}">
                <a16:creationId xmlns:a16="http://schemas.microsoft.com/office/drawing/2014/main" id="{59FCB465-41D9-A846-47DF-A1C3E8537F53}"/>
              </a:ext>
            </a:extLst>
          </p:cNvPr>
          <p:cNvSpPr txBox="1">
            <a:spLocks/>
          </p:cNvSpPr>
          <p:nvPr/>
        </p:nvSpPr>
        <p:spPr>
          <a:xfrm>
            <a:off x="7412031" y="2588821"/>
            <a:ext cx="8273857" cy="1698171"/>
          </a:xfrm>
          <a:prstGeom prst="rect">
            <a:avLst/>
          </a:prstGeom>
        </p:spPr>
        <p:txBody>
          <a:bodyPr vert="horz" lIns="91440" tIns="45720" rIns="91440" bIns="45720" rtlCol="0" anchor="ctr">
            <a:no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200" b="1" dirty="0">
                <a:latin typeface="Myriad Pro" panose="020B0503030403020204" pitchFamily="34" charset="0"/>
              </a:rPr>
              <a:t>In college courses, students are recognized as an independent adult learner. This includes dual-enrollment courses. </a:t>
            </a:r>
          </a:p>
        </p:txBody>
      </p:sp>
      <p:sp>
        <p:nvSpPr>
          <p:cNvPr id="5" name="Content Placeholder 2">
            <a:extLst>
              <a:ext uri="{FF2B5EF4-FFF2-40B4-BE49-F238E27FC236}">
                <a16:creationId xmlns:a16="http://schemas.microsoft.com/office/drawing/2014/main" id="{B63EC91C-D354-27A9-3330-36AFA54DE3EA}"/>
              </a:ext>
            </a:extLst>
          </p:cNvPr>
          <p:cNvSpPr txBox="1">
            <a:spLocks/>
          </p:cNvSpPr>
          <p:nvPr/>
        </p:nvSpPr>
        <p:spPr>
          <a:xfrm>
            <a:off x="7412031" y="4572000"/>
            <a:ext cx="8357056" cy="4252822"/>
          </a:xfrm>
          <a:prstGeom prst="rect">
            <a:avLst/>
          </a:prstGeom>
        </p:spPr>
        <p:txBody>
          <a:bodyPr vert="horz" lIns="91440" tIns="45720" rIns="91440" bIns="45720" rtlCol="0">
            <a:normAutofit/>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0" indent="0">
              <a:lnSpc>
                <a:spcPct val="100000"/>
              </a:lnSpc>
              <a:buNone/>
            </a:pPr>
            <a:r>
              <a:rPr lang="en-US" sz="2400" dirty="0">
                <a:latin typeface="Myriad Pro" panose="020B0503030403020204" pitchFamily="34" charset="0"/>
              </a:rPr>
              <a:t>Student Responsibilities Include:</a:t>
            </a:r>
          </a:p>
          <a:p>
            <a:pPr>
              <a:lnSpc>
                <a:spcPct val="100000"/>
              </a:lnSpc>
            </a:pPr>
            <a:r>
              <a:rPr lang="en-US" sz="2400" dirty="0">
                <a:latin typeface="Myriad Pro" panose="020B0503030403020204" pitchFamily="34" charset="0"/>
              </a:rPr>
              <a:t>Initiating the request for services and providing disability documentation (DSPS accepts IEPs or 504 Plans as verifying documentation of disability)</a:t>
            </a:r>
          </a:p>
          <a:p>
            <a:pPr>
              <a:lnSpc>
                <a:spcPct val="100000"/>
              </a:lnSpc>
            </a:pPr>
            <a:r>
              <a:rPr lang="en-US" sz="2400" dirty="0">
                <a:latin typeface="Myriad Pro" panose="020B0503030403020204" pitchFamily="34" charset="0"/>
              </a:rPr>
              <a:t>Leading all communications with DSPS and course instructors</a:t>
            </a:r>
          </a:p>
          <a:p>
            <a:pPr>
              <a:lnSpc>
                <a:spcPct val="100000"/>
              </a:lnSpc>
            </a:pPr>
            <a:r>
              <a:rPr lang="en-US" sz="2400" dirty="0">
                <a:latin typeface="Myriad Pro" panose="020B0503030403020204" pitchFamily="34" charset="0"/>
              </a:rPr>
              <a:t>Actively engaging in the interactive process to determine accommodation needs.</a:t>
            </a:r>
          </a:p>
          <a:p>
            <a:pPr>
              <a:lnSpc>
                <a:spcPct val="100000"/>
              </a:lnSpc>
            </a:pPr>
            <a:r>
              <a:rPr lang="en-US" sz="2400" dirty="0">
                <a:latin typeface="Myriad Pro" panose="020B0503030403020204" pitchFamily="34" charset="0"/>
              </a:rPr>
              <a:t>Managing accommodations, time, and coursework. </a:t>
            </a:r>
          </a:p>
          <a:p>
            <a:pPr marL="0" indent="0">
              <a:lnSpc>
                <a:spcPct val="100000"/>
              </a:lnSpc>
              <a:buFont typeface="Arial" panose="020B0604020202020204" pitchFamily="34" charset="0"/>
              <a:buNone/>
            </a:pPr>
            <a:endParaRPr lang="en-US" sz="2000" dirty="0">
              <a:latin typeface="Myriad Pro" panose="020B0503030403020204" pitchFamily="34" charset="0"/>
            </a:endParaRPr>
          </a:p>
        </p:txBody>
      </p:sp>
      <p:pic>
        <p:nvPicPr>
          <p:cNvPr id="4" name="Picture 3" descr="Photo of the Fountain of Knowledge on Palm Desert campus.&#10;&#10;">
            <a:extLst>
              <a:ext uri="{FF2B5EF4-FFF2-40B4-BE49-F238E27FC236}">
                <a16:creationId xmlns:a16="http://schemas.microsoft.com/office/drawing/2014/main" id="{99F3C3E9-6DF6-4DE0-A15B-693BA74475D8}"/>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659237" y="1363558"/>
            <a:ext cx="4754880" cy="7089915"/>
          </a:xfrm>
          <a:prstGeom prst="rect">
            <a:avLst/>
          </a:prstGeom>
        </p:spPr>
      </p:pic>
    </p:spTree>
    <p:extLst>
      <p:ext uri="{BB962C8B-B14F-4D97-AF65-F5344CB8AC3E}">
        <p14:creationId xmlns:p14="http://schemas.microsoft.com/office/powerpoint/2010/main" val="216968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D82B4-6AFD-1B55-2B09-1449B76881DB}"/>
              </a:ext>
            </a:extLst>
          </p:cNvPr>
          <p:cNvSpPr>
            <a:spLocks noGrp="1"/>
          </p:cNvSpPr>
          <p:nvPr>
            <p:ph type="title"/>
          </p:nvPr>
        </p:nvSpPr>
        <p:spPr>
          <a:xfrm>
            <a:off x="573741" y="1302100"/>
            <a:ext cx="8273857" cy="2363979"/>
          </a:xfrm>
        </p:spPr>
        <p:txBody>
          <a:bodyPr>
            <a:normAutofit/>
          </a:bodyPr>
          <a:lstStyle/>
          <a:p>
            <a:r>
              <a:rPr lang="en-US" b="1" dirty="0">
                <a:solidFill>
                  <a:srgbClr val="D0181F"/>
                </a:solidFill>
                <a:latin typeface="Myriad Pro" panose="020B0503030403020204" pitchFamily="34" charset="0"/>
              </a:rPr>
              <a:t>Facilitating Student Success</a:t>
            </a:r>
          </a:p>
        </p:txBody>
      </p:sp>
      <p:sp>
        <p:nvSpPr>
          <p:cNvPr id="4" name="Title 1">
            <a:extLst>
              <a:ext uri="{FF2B5EF4-FFF2-40B4-BE49-F238E27FC236}">
                <a16:creationId xmlns:a16="http://schemas.microsoft.com/office/drawing/2014/main" id="{25C0AF9B-1EB5-97FD-3681-F8029F3D1DD7}"/>
              </a:ext>
            </a:extLst>
          </p:cNvPr>
          <p:cNvSpPr txBox="1">
            <a:spLocks/>
          </p:cNvSpPr>
          <p:nvPr/>
        </p:nvSpPr>
        <p:spPr>
          <a:xfrm>
            <a:off x="573742" y="4751586"/>
            <a:ext cx="4471594" cy="630621"/>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000" b="1" dirty="0">
                <a:latin typeface="Myriad Pro" panose="020B0503030403020204" pitchFamily="34" charset="0"/>
              </a:rPr>
              <a:t>FERPA</a:t>
            </a:r>
          </a:p>
        </p:txBody>
      </p:sp>
      <p:sp>
        <p:nvSpPr>
          <p:cNvPr id="3" name="Content Placeholder 2">
            <a:extLst>
              <a:ext uri="{FF2B5EF4-FFF2-40B4-BE49-F238E27FC236}">
                <a16:creationId xmlns:a16="http://schemas.microsoft.com/office/drawing/2014/main" id="{252DA51E-811F-3146-5335-3428CFDF0BBF}"/>
              </a:ext>
            </a:extLst>
          </p:cNvPr>
          <p:cNvSpPr>
            <a:spLocks noGrp="1"/>
          </p:cNvSpPr>
          <p:nvPr>
            <p:ph idx="1"/>
          </p:nvPr>
        </p:nvSpPr>
        <p:spPr>
          <a:xfrm>
            <a:off x="573742" y="5477920"/>
            <a:ext cx="4471594" cy="3461685"/>
          </a:xfrm>
        </p:spPr>
        <p:txBody>
          <a:bodyPr>
            <a:normAutofit/>
          </a:bodyPr>
          <a:lstStyle/>
          <a:p>
            <a:pPr marL="0" indent="0">
              <a:lnSpc>
                <a:spcPct val="100000"/>
              </a:lnSpc>
              <a:buNone/>
            </a:pPr>
            <a:r>
              <a:rPr lang="en-US" sz="2000" dirty="0">
                <a:latin typeface="Myriad Pro" panose="020B0503030403020204" pitchFamily="34" charset="0"/>
              </a:rPr>
              <a:t>Under FERPA, college students (including minors) are legally independent. Parents retain high school rights, but college decision-making shifts entirely to the student.</a:t>
            </a:r>
          </a:p>
        </p:txBody>
      </p:sp>
      <p:cxnSp>
        <p:nvCxnSpPr>
          <p:cNvPr id="8" name="Straight Connector 7">
            <a:extLst>
              <a:ext uri="{FF2B5EF4-FFF2-40B4-BE49-F238E27FC236}">
                <a16:creationId xmlns:a16="http://schemas.microsoft.com/office/drawing/2014/main" id="{A7D2A537-09E1-6C99-570A-3143763C2D7D}"/>
              </a:ext>
              <a:ext uri="{C183D7F6-B498-43B3-948B-1728B52AA6E4}">
                <adec:decorative xmlns:adec="http://schemas.microsoft.com/office/drawing/2017/decorative" val="1"/>
              </a:ext>
            </a:extLst>
          </p:cNvPr>
          <p:cNvCxnSpPr>
            <a:cxnSpLocks/>
          </p:cNvCxnSpPr>
          <p:nvPr/>
        </p:nvCxnSpPr>
        <p:spPr>
          <a:xfrm>
            <a:off x="658409" y="4200065"/>
            <a:ext cx="922923" cy="0"/>
          </a:xfrm>
          <a:prstGeom prst="line">
            <a:avLst/>
          </a:prstGeom>
          <a:ln w="76200">
            <a:solidFill>
              <a:srgbClr val="FDB913"/>
            </a:solidFill>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E9441DA-412F-8213-3277-6DF554331D4C}"/>
              </a:ext>
            </a:extLst>
          </p:cNvPr>
          <p:cNvSpPr txBox="1">
            <a:spLocks/>
          </p:cNvSpPr>
          <p:nvPr/>
        </p:nvSpPr>
        <p:spPr>
          <a:xfrm>
            <a:off x="5565288" y="4751586"/>
            <a:ext cx="4471594" cy="630621"/>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000" b="1" dirty="0">
                <a:latin typeface="Myriad Pro" panose="020B0503030403020204" pitchFamily="34" charset="0"/>
              </a:rPr>
              <a:t>Behind the FERPA Line</a:t>
            </a:r>
          </a:p>
        </p:txBody>
      </p:sp>
      <p:sp>
        <p:nvSpPr>
          <p:cNvPr id="10" name="Content Placeholder 2">
            <a:extLst>
              <a:ext uri="{FF2B5EF4-FFF2-40B4-BE49-F238E27FC236}">
                <a16:creationId xmlns:a16="http://schemas.microsoft.com/office/drawing/2014/main" id="{49A61FFF-1413-6A1B-622D-EED2561EED7D}"/>
              </a:ext>
            </a:extLst>
          </p:cNvPr>
          <p:cNvSpPr txBox="1">
            <a:spLocks/>
          </p:cNvSpPr>
          <p:nvPr/>
        </p:nvSpPr>
        <p:spPr>
          <a:xfrm>
            <a:off x="5565288" y="5477920"/>
            <a:ext cx="4471594" cy="3461685"/>
          </a:xfrm>
          <a:prstGeom prst="rect">
            <a:avLst/>
          </a:prstGeom>
        </p:spPr>
        <p:txBody>
          <a:bodyPr vert="horz" lIns="91440" tIns="45720" rIns="91440" bIns="45720" rtlCol="0">
            <a:normAutofit/>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2000" dirty="0">
                <a:latin typeface="Myriad Pro" panose="020B0503030403020204" pitchFamily="34" charset="0"/>
              </a:rPr>
              <a:t>Only students are permitted to communicate directly with college faculty, request services, or manage DSPS accommodations. </a:t>
            </a:r>
          </a:p>
        </p:txBody>
      </p:sp>
      <p:sp>
        <p:nvSpPr>
          <p:cNvPr id="9" name="Title 1">
            <a:extLst>
              <a:ext uri="{FF2B5EF4-FFF2-40B4-BE49-F238E27FC236}">
                <a16:creationId xmlns:a16="http://schemas.microsoft.com/office/drawing/2014/main" id="{5EF41388-85E8-5C8A-6027-FA4F3919EB20}"/>
              </a:ext>
            </a:extLst>
          </p:cNvPr>
          <p:cNvSpPr txBox="1">
            <a:spLocks/>
          </p:cNvSpPr>
          <p:nvPr/>
        </p:nvSpPr>
        <p:spPr>
          <a:xfrm>
            <a:off x="10524564" y="4751586"/>
            <a:ext cx="4471594" cy="630621"/>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en-US" sz="3000" b="1" dirty="0">
                <a:latin typeface="Myriad Pro" panose="020B0503030403020204" pitchFamily="34" charset="0"/>
              </a:rPr>
              <a:t>Parents as Co-Pilots</a:t>
            </a:r>
          </a:p>
        </p:txBody>
      </p:sp>
      <p:sp>
        <p:nvSpPr>
          <p:cNvPr id="7" name="Content Placeholder 2">
            <a:extLst>
              <a:ext uri="{FF2B5EF4-FFF2-40B4-BE49-F238E27FC236}">
                <a16:creationId xmlns:a16="http://schemas.microsoft.com/office/drawing/2014/main" id="{1AC39F96-CD5E-B0A2-AD43-9463FF7A9692}"/>
              </a:ext>
            </a:extLst>
          </p:cNvPr>
          <p:cNvSpPr txBox="1">
            <a:spLocks/>
          </p:cNvSpPr>
          <p:nvPr/>
        </p:nvSpPr>
        <p:spPr>
          <a:xfrm>
            <a:off x="10524564" y="5477920"/>
            <a:ext cx="4471594" cy="3461685"/>
          </a:xfrm>
          <a:prstGeom prst="rect">
            <a:avLst/>
          </a:prstGeom>
        </p:spPr>
        <p:txBody>
          <a:bodyPr vert="horz" lIns="91440" tIns="45720" rIns="91440" bIns="45720" rtlCol="0">
            <a:normAutofit/>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2000" dirty="0">
                <a:latin typeface="Myriad Pro" panose="020B0503030403020204" pitchFamily="34" charset="0"/>
              </a:rPr>
              <a:t>Parents can best support students enrolled in college classes by supporting their independence, helping to gather medical or IEP documents, discussing goals and time management. This is an opportunity for the student to grow in their independence and can help students with transitioning to college.</a:t>
            </a:r>
          </a:p>
        </p:txBody>
      </p:sp>
      <p:pic>
        <p:nvPicPr>
          <p:cNvPr id="6" name="Picture 5" descr="Craven's Student Services Center building ">
            <a:extLst>
              <a:ext uri="{FF2B5EF4-FFF2-40B4-BE49-F238E27FC236}">
                <a16:creationId xmlns:a16="http://schemas.microsoft.com/office/drawing/2014/main" id="{D9DE6080-06C9-4C28-DE46-8E89009AA153}"/>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10652289" y="0"/>
            <a:ext cx="4297680" cy="4297680"/>
          </a:xfrm>
          <a:prstGeom prst="rect">
            <a:avLst/>
          </a:prstGeom>
        </p:spPr>
      </p:pic>
      <p:sp>
        <p:nvSpPr>
          <p:cNvPr id="12" name="Rectangle 11">
            <a:extLst>
              <a:ext uri="{FF2B5EF4-FFF2-40B4-BE49-F238E27FC236}">
                <a16:creationId xmlns:a16="http://schemas.microsoft.com/office/drawing/2014/main" id="{748FFFB8-35AC-C80B-E26F-6098D44A02F9}"/>
              </a:ext>
              <a:ext uri="{C183D7F6-B498-43B3-948B-1728B52AA6E4}">
                <adec:decorative xmlns:adec="http://schemas.microsoft.com/office/drawing/2017/decorative" val="1"/>
              </a:ext>
            </a:extLst>
          </p:cNvPr>
          <p:cNvSpPr/>
          <p:nvPr/>
        </p:nvSpPr>
        <p:spPr>
          <a:xfrm>
            <a:off x="15599179" y="0"/>
            <a:ext cx="640129" cy="9144000"/>
          </a:xfrm>
          <a:prstGeom prst="rect">
            <a:avLst/>
          </a:prstGeom>
          <a:solidFill>
            <a:srgbClr val="D018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73842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FF6691D8949464BB877930DC289AB06" ma:contentTypeVersion="11" ma:contentTypeDescription="Create a new document." ma:contentTypeScope="" ma:versionID="53e2d850d78334ced010618b67869fa6">
  <xsd:schema xmlns:xsd="http://www.w3.org/2001/XMLSchema" xmlns:xs="http://www.w3.org/2001/XMLSchema" xmlns:p="http://schemas.microsoft.com/office/2006/metadata/properties" xmlns:ns2="e04cf981-a355-4aa0-a6ff-e6f083ea3809" xmlns:ns3="22d60138-2eca-4238-8ff4-1b1ebb960e99" targetNamespace="http://schemas.microsoft.com/office/2006/metadata/properties" ma:root="true" ma:fieldsID="1abd02c84f372696fae1fe41a15599ce" ns2:_="" ns3:_="">
    <xsd:import namespace="e04cf981-a355-4aa0-a6ff-e6f083ea3809"/>
    <xsd:import namespace="22d60138-2eca-4238-8ff4-1b1ebb960e9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4cf981-a355-4aa0-a6ff-e6f083ea3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1507af1-eb30-4be1-b399-6e26de7d684c"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d60138-2eca-4238-8ff4-1b1ebb960e9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2f169b8-0bf7-4474-aca6-0e1acce60ffc}" ma:internalName="TaxCatchAll" ma:showField="CatchAllData" ma:web="22d60138-2eca-4238-8ff4-1b1ebb960e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04cf981-a355-4aa0-a6ff-e6f083ea3809">
      <Terms xmlns="http://schemas.microsoft.com/office/infopath/2007/PartnerControls"/>
    </lcf76f155ced4ddcb4097134ff3c332f>
    <TaxCatchAll xmlns="22d60138-2eca-4238-8ff4-1b1ebb960e99" xsi:nil="true"/>
  </documentManagement>
</p:properties>
</file>

<file path=customXml/itemProps1.xml><?xml version="1.0" encoding="utf-8"?>
<ds:datastoreItem xmlns:ds="http://schemas.openxmlformats.org/officeDocument/2006/customXml" ds:itemID="{5E12AEB7-BE95-4DAA-BB3D-B3A9F77A5585}">
  <ds:schemaRefs>
    <ds:schemaRef ds:uri="http://schemas.microsoft.com/sharepoint/v3/contenttype/forms"/>
  </ds:schemaRefs>
</ds:datastoreItem>
</file>

<file path=customXml/itemProps2.xml><?xml version="1.0" encoding="utf-8"?>
<ds:datastoreItem xmlns:ds="http://schemas.openxmlformats.org/officeDocument/2006/customXml" ds:itemID="{4FF401A1-EDF6-4947-AB78-CDC9AFDD9915}"/>
</file>

<file path=customXml/itemProps3.xml><?xml version="1.0" encoding="utf-8"?>
<ds:datastoreItem xmlns:ds="http://schemas.openxmlformats.org/officeDocument/2006/customXml" ds:itemID="{534B7A6E-6F3C-4F91-9F8A-0B8B650CA930}">
  <ds:schemaRefs>
    <ds:schemaRef ds:uri="http://purl.org/dc/terms/"/>
    <ds:schemaRef ds:uri="6bae8a04-9043-4109-874e-0f4ada3d7769"/>
    <ds:schemaRef ds:uri="http://purl.org/dc/dcmitype/"/>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3694de59-ee67-40bd-9700-ebd265779d1d"/>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293</TotalTime>
  <Words>652</Words>
  <Application>Microsoft Office PowerPoint</Application>
  <PresentationFormat>Custom</PresentationFormat>
  <Paragraphs>67</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Aptos Display</vt:lpstr>
      <vt:lpstr>Arial</vt:lpstr>
      <vt:lpstr>Myriad Pro</vt:lpstr>
      <vt:lpstr>Myriad Pro Light</vt:lpstr>
      <vt:lpstr>Verdana</vt:lpstr>
      <vt:lpstr>Office Theme</vt:lpstr>
      <vt:lpstr>Dual Enrollment Success</vt:lpstr>
      <vt:lpstr>Navigating Disabled Students Programs and Services at College of the Desert</vt:lpstr>
      <vt:lpstr>Navigating a Fundamental Shift</vt:lpstr>
      <vt:lpstr>The Legal Landscape Driving High School vs. College</vt:lpstr>
      <vt:lpstr>College Academic Standards </vt:lpstr>
      <vt:lpstr>Accommodations Provide Equal Access, Not Altered Standards</vt:lpstr>
      <vt:lpstr>What’s Next?</vt:lpstr>
      <vt:lpstr>Student In the Driver’s Seat</vt:lpstr>
      <vt:lpstr>Facilitating Student Success</vt:lpstr>
      <vt:lpstr>Ask Yourself, Are You Ready?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Dual Enrollment Success</dc:title>
  <dc:creator>Laura Juarez</dc:creator>
  <cp:lastModifiedBy>Kyle Carrigan</cp:lastModifiedBy>
  <cp:revision>16</cp:revision>
  <dcterms:created xsi:type="dcterms:W3CDTF">2024-05-21T02:31:59Z</dcterms:created>
  <dcterms:modified xsi:type="dcterms:W3CDTF">2026-05-05T15:55:54Z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0x010100DFF6691D8949464BB877930DC289AB06</vt:lpwstr>
  </property>
  <property fmtid="{D5CDD505-2E9C-101B-9397-08002B2CF9AE}" pid="3" name="MediaServiceImageTags">
    <vt:lpwstr/>
  </property>
</Properties>
</file>